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9144000"/>
  <p:notesSz cx="6797675" cy="9874250"/>
  <p:embeddedFontLst>
    <p:embeddedFont>
      <p:font typeface="Questrial"/>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Questrial-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2945659" cy="493712"/>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50444" y="1"/>
            <a:ext cx="2945659" cy="493712"/>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930275" y="739775"/>
            <a:ext cx="4937125" cy="37036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690269"/>
            <a:ext cx="5438140" cy="4443412"/>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378825"/>
            <a:ext cx="2945659" cy="493712"/>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50444" y="9378825"/>
            <a:ext cx="2945659" cy="493712"/>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chemeClr val="dk1"/>
              </a:buClr>
              <a:buSzPts val="300"/>
              <a:buFont typeface="Times New Roman"/>
              <a:buNone/>
            </a:pPr>
            <a:fld id="{00000000-1234-1234-1234-123412341234}" type="slidenum">
              <a:rPr b="0" i="0" lang="en-GB"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68eac2dc_0_0: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4" name="Google Shape;144;ga268eac2dc_0_0: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b7501e4bd_0_152: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b7501e4bd_0_152: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9b7501e4bd_0_152: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b7501e4bd_0_160: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b7501e4bd_0_160: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9b7501e4bd_0_160: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9b7501e4bd_0_169: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35" name="Google Shape;235;g19b7501e4bd_0_16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b7501e4bd_0_179: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6" name="Google Shape;246;g19b7501e4bd_0_17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b7501e4bd_0_189: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7" name="Google Shape;257;g19b7501e4bd_0_18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b7501e4bd_0_197: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6" name="Google Shape;266;g19b7501e4bd_0_197: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b7501e4bd_0_205: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b7501e4bd_0_205: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9b7501e4bd_0_205: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c563b6470_0_0: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c563b6470_0_0: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ac563b6470_0_0: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c563b6470_0_6: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c563b6470_0_6: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ac563b6470_0_6: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c563b6470_0_1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c563b6470_0_19: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ac563b6470_0_19: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9b7501e4bd_0_390: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9" name="Google Shape;149;g19b7501e4bd_0_390: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c563b6470_0_28: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c563b6470_0_28: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ac563b6470_0_28: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c563b6470_0_41: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c563b6470_0_41: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ac563b6470_0_41: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c563b6470_0_56: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c563b6470_0_56: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ac563b6470_0_56: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c563b6470_0_48: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c563b6470_0_48: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ac563b6470_0_48: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c563b6470_0_12: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c563b6470_0_12: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ac563b6470_0_12: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c563b6470_0_76: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c563b6470_0_76: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ac563b6470_0_76: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c563b6470_0_83: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c563b6470_0_83: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ac563b6470_0_83: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c563b6470_0_8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c563b6470_0_89: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ac563b6470_0_89: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c563b6470_0_103: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c563b6470_0_103: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ac563b6470_0_103: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c563b6470_0_111: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c563b6470_0_111: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(kx)^2 + (ky)^2))/ sigma^2 = </a:t>
            </a:r>
            <a:r>
              <a:rPr lang="en-GB"/>
              <a:t>( x^2 + y^2))/ sigma`^2</a:t>
            </a:r>
            <a:endParaRPr/>
          </a:p>
        </p:txBody>
      </p:sp>
      <p:sp>
        <p:nvSpPr>
          <p:cNvPr id="383" name="Google Shape;383;gac563b6470_0_111: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b7501e4bd_0_397: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7" name="Google Shape;157;g19b7501e4bd_0_397: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b377ca52b_6_143: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91" name="Google Shape;391;g6b377ca52b_6_143: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2" name="Google Shape;392;g6b377ca52b_6_143: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c563b6470_0_121: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c563b6470_0_121: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ac563b6470_0_121: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6b377ca52b_6_236: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 https://medium.com/@vad710/cv-for-busy-devs-improving-features-df20c3aa5887</a:t>
            </a:r>
            <a:endParaRPr/>
          </a:p>
        </p:txBody>
      </p:sp>
      <p:sp>
        <p:nvSpPr>
          <p:cNvPr id="414" name="Google Shape;414;g6b377ca52b_6_236: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b377ca52b_6_255: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6b377ca52b_6_255: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b377ca52b_6_352: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35" name="Google Shape;435;g6b377ca52b_6_352: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6" name="Google Shape;436;g6b377ca52b_6_352: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6b377ca52b_6_369: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6b377ca52b_6_369: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b377ca52b_6_384: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59" name="Google Shape;459;g6b377ca52b_6_384: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0" name="Google Shape;460;g6b377ca52b_6_384: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b377ca52b_6_400: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69" name="Google Shape;469;g6b377ca52b_6_400: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0" name="Google Shape;470;g6b377ca52b_6_400: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b377ca52b_6_415: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76" name="Google Shape;476;g6b377ca52b_6_415: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7" name="Google Shape;477;g6b377ca52b_6_415: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b377ca52b_6_421: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83" name="Google Shape;483;g6b377ca52b_6_421: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4" name="Google Shape;484;g6b377ca52b_6_421: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b7501e4bd_0_405: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6" name="Google Shape;166;g19b7501e4bd_0_405: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b377ca52b_6_428: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91" name="Google Shape;491;g6b377ca52b_6_428: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2" name="Google Shape;492;g6b377ca52b_6_428: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6b377ca52b_6_435: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99" name="Google Shape;499;g6b377ca52b_6_435: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0" name="Google Shape;500;g6b377ca52b_6_435: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6b377ca52b_6_501: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57" name="Google Shape;557;g6b377ca52b_6_501: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8" name="Google Shape;558;g6b377ca52b_6_501: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6b377ca52b_6_508: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65" name="Google Shape;565;g6b377ca52b_6_508: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6" name="Google Shape;566;g6b377ca52b_6_508: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6b377ca52b_6_515: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73" name="Google Shape;573;g6b377ca52b_6_515: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4" name="Google Shape;574;g6b377ca52b_6_515: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b377ca52b_6_565:notes"/>
          <p:cNvSpPr txBox="1"/>
          <p:nvPr>
            <p:ph idx="12" type="sldNum"/>
          </p:nvPr>
        </p:nvSpPr>
        <p:spPr>
          <a:xfrm>
            <a:off x="3850443" y="9378824"/>
            <a:ext cx="2945659" cy="4937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81" name="Google Shape;581;g6b377ca52b_6_565: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2" name="Google Shape;582;g6b377ca52b_6_565:notes"/>
          <p:cNvSpPr txBox="1"/>
          <p:nvPr>
            <p:ph idx="1" type="body"/>
          </p:nvPr>
        </p:nvSpPr>
        <p:spPr>
          <a:xfrm>
            <a:off x="679768" y="4690269"/>
            <a:ext cx="5438140" cy="44434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6b377ca52b_6_571: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6b377ca52b_6_571: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6b377ca52b_6_624: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6b377ca52b_6_624: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b377ca52b_6_669: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6b377ca52b_6_669: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b377ca52b_6_710: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6b377ca52b_6_710: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b7501e4bd_0_414: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6" name="Google Shape;176;g19b7501e4bd_0_414: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b377ca52b_6_807: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6b377ca52b_6_807: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c563b6470_0_133: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ac563b6470_0_133:notes"/>
          <p:cNvSpPr/>
          <p:nvPr>
            <p:ph idx="2" type="sldImg"/>
          </p:nvPr>
        </p:nvSpPr>
        <p:spPr>
          <a:xfrm>
            <a:off x="1132946" y="740569"/>
            <a:ext cx="45318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6b377ca52b_6_862: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6b377ca52b_6_862: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6b377ca52b_6_962:notes"/>
          <p:cNvSpPr txBox="1"/>
          <p:nvPr>
            <p:ph idx="1" type="body"/>
          </p:nvPr>
        </p:nvSpPr>
        <p:spPr>
          <a:xfrm>
            <a:off x="679768" y="4690269"/>
            <a:ext cx="5438140" cy="444341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6b377ca52b_6_962:notes"/>
          <p:cNvSpPr/>
          <p:nvPr>
            <p:ph idx="2" type="sldImg"/>
          </p:nvPr>
        </p:nvSpPr>
        <p:spPr>
          <a:xfrm>
            <a:off x="1132946" y="740569"/>
            <a:ext cx="4531783" cy="370284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b7501e4bd_0_423:notes"/>
          <p:cNvSpPr txBox="1"/>
          <p:nvPr>
            <p:ph idx="1" type="body"/>
          </p:nvPr>
        </p:nvSpPr>
        <p:spPr>
          <a:xfrm>
            <a:off x="679768" y="4690269"/>
            <a:ext cx="54381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6" name="Google Shape;186;g19b7501e4bd_0_423: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9b7501e4bd_0_430: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9b7501e4bd_0_430: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9b7501e4bd_0_430: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9b7501e4bd_0_139: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9b7501e4bd_0_139: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9b7501e4bd_0_139: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9b7501e4bd_0_145:notes"/>
          <p:cNvSpPr/>
          <p:nvPr>
            <p:ph idx="2" type="sldImg"/>
          </p:nvPr>
        </p:nvSpPr>
        <p:spPr>
          <a:xfrm>
            <a:off x="930275" y="739775"/>
            <a:ext cx="4937100" cy="37035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9b7501e4bd_0_145:notes"/>
          <p:cNvSpPr txBox="1"/>
          <p:nvPr>
            <p:ph idx="1" type="body"/>
          </p:nvPr>
        </p:nvSpPr>
        <p:spPr>
          <a:xfrm>
            <a:off x="679768" y="4690269"/>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9b7501e4bd_0_145:notes"/>
          <p:cNvSpPr txBox="1"/>
          <p:nvPr>
            <p:ph idx="12" type="sldNum"/>
          </p:nvPr>
        </p:nvSpPr>
        <p:spPr>
          <a:xfrm>
            <a:off x="3850444" y="9378825"/>
            <a:ext cx="2945700" cy="4938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chemeClr val="dk1"/>
              </a:buClr>
              <a:buSzPts val="300"/>
              <a:buFont typeface="Times New Roman"/>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4" name="Shape 54"/>
        <p:cNvGrpSpPr/>
        <p:nvPr/>
      </p:nvGrpSpPr>
      <p:grpSpPr>
        <a:xfrm>
          <a:off x="0" y="0"/>
          <a:ext cx="0" cy="0"/>
          <a:chOff x="0" y="0"/>
          <a:chExt cx="0" cy="0"/>
        </a:xfrm>
      </p:grpSpPr>
      <p:sp>
        <p:nvSpPr>
          <p:cNvPr id="55" name="Google Shape;55;p13"/>
          <p:cNvSpPr txBox="1"/>
          <p:nvPr>
            <p:ph idx="1" type="body"/>
          </p:nvPr>
        </p:nvSpPr>
        <p:spPr>
          <a:xfrm>
            <a:off x="457199" y="1295400"/>
            <a:ext cx="8223300" cy="4114800"/>
          </a:xfrm>
          <a:prstGeom prst="rect">
            <a:avLst/>
          </a:prstGeom>
          <a:noFill/>
          <a:ln>
            <a:noFill/>
          </a:ln>
        </p:spPr>
        <p:txBody>
          <a:bodyPr anchorCtr="0" anchor="t" bIns="91425" lIns="91425" spcFirstLastPara="1" rIns="91425" wrap="square" tIns="91425">
            <a:noAutofit/>
          </a:bodyPr>
          <a:lstStyle>
            <a:lvl1pPr indent="-374650" lvl="0" marL="457200" marR="0" rtl="0" algn="l">
              <a:lnSpc>
                <a:spcPct val="117391"/>
              </a:lnSpc>
              <a:spcBef>
                <a:spcPts val="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1pPr>
            <a:lvl2pPr indent="-355600" lvl="1" marL="914400" marR="0" rtl="0" algn="l">
              <a:lnSpc>
                <a:spcPct val="140000"/>
              </a:lnSpc>
              <a:spcBef>
                <a:spcPts val="6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60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600"/>
              </a:spcBef>
              <a:spcAft>
                <a:spcPts val="0"/>
              </a:spcAft>
              <a:buClr>
                <a:srgbClr val="9FAD28"/>
              </a:buClr>
              <a:buSzPts val="1400"/>
              <a:buFont typeface="Merriweather Sans"/>
              <a:buChar char="➜"/>
              <a:defRPr b="0" i="0" sz="1400" u="none" cap="none" strike="noStrike">
                <a:solidFill>
                  <a:schemeClr val="dk1"/>
                </a:solidFill>
                <a:latin typeface="Arial"/>
                <a:ea typeface="Arial"/>
                <a:cs typeface="Arial"/>
                <a:sym typeface="Arial"/>
              </a:defRPr>
            </a:lvl5pPr>
            <a:lvl6pPr indent="-374650" lvl="5" marL="2743200" marR="0" rtl="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6pPr>
            <a:lvl7pPr indent="-374650" lvl="6" marL="3200400" marR="0" rtl="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7pPr>
            <a:lvl8pPr indent="-374650" lvl="7" marL="3657600" marR="0" rtl="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8pPr>
            <a:lvl9pPr indent="-374650" lvl="8" marL="4114800" marR="0" rtl="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9pPr>
          </a:lstStyle>
          <a:p/>
        </p:txBody>
      </p:sp>
      <p:sp>
        <p:nvSpPr>
          <p:cNvPr id="56" name="Google Shape;56;p13"/>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GB"/>
              <a:t>March, 2012  |   Page </a:t>
            </a:r>
            <a:fld id="{00000000-1234-1234-1234-123412341234}" type="slidenum">
              <a:rPr lang="en-GB"/>
              <a:t>‹#›</a:t>
            </a:fld>
            <a:endParaRPr/>
          </a:p>
        </p:txBody>
      </p:sp>
      <p:sp>
        <p:nvSpPr>
          <p:cNvPr id="57" name="Google Shape;57;p13"/>
          <p:cNvSpPr txBox="1"/>
          <p:nvPr>
            <p:ph type="title"/>
          </p:nvPr>
        </p:nvSpPr>
        <p:spPr>
          <a:xfrm>
            <a:off x="479425" y="284163"/>
            <a:ext cx="8200800" cy="706500"/>
          </a:xfrm>
          <a:prstGeom prst="rect">
            <a:avLst/>
          </a:prstGeom>
          <a:noFill/>
          <a:ln>
            <a:noFill/>
          </a:ln>
        </p:spPr>
        <p:txBody>
          <a:bodyPr anchorCtr="0" anchor="ctr" bIns="91425" lIns="91425" spcFirstLastPara="1" rIns="91425" wrap="square" tIns="91425">
            <a:noAutofit/>
          </a:bodyPr>
          <a:lstStyle>
            <a:lvl1pPr lvl="0" marR="0" rtl="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rtl="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rtl="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rtl="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rtl="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rtl="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rtl="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rtl="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rtl="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457202" y="274638"/>
            <a:ext cx="7931603"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4"/>
          <p:cNvSpPr txBox="1"/>
          <p:nvPr>
            <p:ph idx="1" type="body"/>
          </p:nvPr>
        </p:nvSpPr>
        <p:spPr>
          <a:xfrm>
            <a:off x="457202" y="1600203"/>
            <a:ext cx="7931603"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61" name="Shape 61"/>
        <p:cNvGrpSpPr/>
        <p:nvPr/>
      </p:nvGrpSpPr>
      <p:grpSpPr>
        <a:xfrm>
          <a:off x="0" y="0"/>
          <a:ext cx="0" cy="0"/>
          <a:chOff x="0" y="0"/>
          <a:chExt cx="0" cy="0"/>
        </a:xfrm>
      </p:grpSpPr>
      <p:sp>
        <p:nvSpPr>
          <p:cNvPr id="62" name="Google Shape;6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5"/>
          <p:cNvSpPr txBox="1"/>
          <p:nvPr>
            <p:ph idx="1" type="body"/>
          </p:nvPr>
        </p:nvSpPr>
        <p:spPr>
          <a:xfrm>
            <a:off x="457200" y="1600203"/>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64" name="Google Shape;64;p15"/>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65" name="Google Shape;65;p15"/>
          <p:cNvSpPr txBox="1"/>
          <p:nvPr>
            <p:ph idx="3" type="body"/>
          </p:nvPr>
        </p:nvSpPr>
        <p:spPr>
          <a:xfrm>
            <a:off x="4648200" y="3938591"/>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66" name="Google Shape;66;p15"/>
          <p:cNvSpPr txBox="1"/>
          <p:nvPr>
            <p:ph idx="10" type="dt"/>
          </p:nvPr>
        </p:nvSpPr>
        <p:spPr>
          <a:xfrm>
            <a:off x="7328098" y="6416678"/>
            <a:ext cx="1587302"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69" name="Shape 69"/>
        <p:cNvGrpSpPr/>
        <p:nvPr/>
      </p:nvGrpSpPr>
      <p:grpSpPr>
        <a:xfrm>
          <a:off x="0" y="0"/>
          <a:ext cx="0" cy="0"/>
          <a:chOff x="0" y="0"/>
          <a:chExt cx="0" cy="0"/>
        </a:xfrm>
      </p:grpSpPr>
      <p:sp>
        <p:nvSpPr>
          <p:cNvPr id="70" name="Google Shape;70;p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72" name="Google Shape;72;p1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73" name="Google Shape;73;p16"/>
          <p:cNvSpPr txBox="1"/>
          <p:nvPr>
            <p:ph idx="10" type="dt"/>
          </p:nvPr>
        </p:nvSpPr>
        <p:spPr>
          <a:xfrm>
            <a:off x="7328098" y="6416678"/>
            <a:ext cx="1587302"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3" name="Shape 83"/>
        <p:cNvGrpSpPr/>
        <p:nvPr/>
      </p:nvGrpSpPr>
      <p:grpSpPr>
        <a:xfrm>
          <a:off x="0" y="0"/>
          <a:ext cx="0" cy="0"/>
          <a:chOff x="0" y="0"/>
          <a:chExt cx="0" cy="0"/>
        </a:xfrm>
      </p:grpSpPr>
      <p:sp>
        <p:nvSpPr>
          <p:cNvPr id="84" name="Google Shape;84;p18"/>
          <p:cNvSpPr txBox="1"/>
          <p:nvPr>
            <p:ph idx="1" type="body"/>
          </p:nvPr>
        </p:nvSpPr>
        <p:spPr>
          <a:xfrm>
            <a:off x="457199" y="1295400"/>
            <a:ext cx="8223300" cy="4114800"/>
          </a:xfrm>
          <a:prstGeom prst="rect">
            <a:avLst/>
          </a:prstGeom>
          <a:noFill/>
          <a:ln>
            <a:noFill/>
          </a:ln>
        </p:spPr>
        <p:txBody>
          <a:bodyPr anchorCtr="0" anchor="t" bIns="91425" lIns="91425" spcFirstLastPara="1" rIns="91425" wrap="square" tIns="91425">
            <a:noAutofit/>
          </a:bodyPr>
          <a:lstStyle>
            <a:lvl1pPr indent="-374650" lvl="0" marL="457200" marR="0" algn="l">
              <a:lnSpc>
                <a:spcPct val="117391"/>
              </a:lnSpc>
              <a:spcBef>
                <a:spcPts val="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1pPr>
            <a:lvl2pPr indent="-355600" lvl="1" marL="914400" marR="0" algn="l">
              <a:lnSpc>
                <a:spcPct val="140000"/>
              </a:lnSpc>
              <a:spcBef>
                <a:spcPts val="6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60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60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4pPr>
            <a:lvl5pPr indent="-317500" lvl="4" marL="2286000" marR="0" algn="l">
              <a:lnSpc>
                <a:spcPct val="100000"/>
              </a:lnSpc>
              <a:spcBef>
                <a:spcPts val="600"/>
              </a:spcBef>
              <a:spcAft>
                <a:spcPts val="0"/>
              </a:spcAft>
              <a:buClr>
                <a:srgbClr val="9FAD28"/>
              </a:buClr>
              <a:buSzPts val="1400"/>
              <a:buFont typeface="Merriweather Sans"/>
              <a:buChar char="➜"/>
              <a:defRPr b="0" i="0" sz="1400" u="none" cap="none" strike="noStrike">
                <a:solidFill>
                  <a:schemeClr val="dk1"/>
                </a:solidFill>
                <a:latin typeface="Arial"/>
                <a:ea typeface="Arial"/>
                <a:cs typeface="Arial"/>
                <a:sym typeface="Arial"/>
              </a:defRPr>
            </a:lvl5pPr>
            <a:lvl6pPr indent="-374650" lvl="5" marL="27432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6pPr>
            <a:lvl7pPr indent="-374650" lvl="6" marL="32004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7pPr>
            <a:lvl8pPr indent="-374650" lvl="7" marL="36576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8pPr>
            <a:lvl9pPr indent="-374650" lvl="8" marL="41148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9pPr>
          </a:lstStyle>
          <a:p/>
        </p:txBody>
      </p:sp>
      <p:sp>
        <p:nvSpPr>
          <p:cNvPr id="85" name="Google Shape;85;p18"/>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6" name="Google Shape;86;p18"/>
          <p:cNvSpPr txBox="1"/>
          <p:nvPr>
            <p:ph type="title"/>
          </p:nvPr>
        </p:nvSpPr>
        <p:spPr>
          <a:xfrm>
            <a:off x="479425" y="284163"/>
            <a:ext cx="82008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9"/>
          <p:cNvSpPr txBox="1"/>
          <p:nvPr>
            <p:ph type="title"/>
          </p:nvPr>
        </p:nvSpPr>
        <p:spPr>
          <a:xfrm>
            <a:off x="457200" y="317"/>
            <a:ext cx="8229600" cy="1143000"/>
          </a:xfrm>
          <a:prstGeom prst="rect">
            <a:avLst/>
          </a:prstGeom>
          <a:noFill/>
          <a:ln>
            <a:noFill/>
          </a:ln>
        </p:spPr>
        <p:txBody>
          <a:bodyPr anchorCtr="0" anchor="b" bIns="91425" lIns="91425" spcFirstLastPara="1" rIns="91425" wrap="square" tIns="91425">
            <a:noAutofit/>
          </a:bodyPr>
          <a:lstStyle>
            <a:lvl1pPr lvl="0" algn="l">
              <a:lnSpc>
                <a:spcPct val="133333"/>
              </a:lnSpc>
              <a:spcBef>
                <a:spcPts val="0"/>
              </a:spcBef>
              <a:spcAft>
                <a:spcPts val="0"/>
              </a:spcAft>
              <a:buClr>
                <a:srgbClr val="595959"/>
              </a:buClr>
              <a:buSzPts val="3000"/>
              <a:buFont typeface="Arial"/>
              <a:buNone/>
              <a:defRPr/>
            </a:lvl1pPr>
            <a:lvl2pPr lvl="1" algn="l">
              <a:lnSpc>
                <a:spcPct val="133333"/>
              </a:lnSpc>
              <a:spcBef>
                <a:spcPts val="0"/>
              </a:spcBef>
              <a:spcAft>
                <a:spcPts val="0"/>
              </a:spcAft>
              <a:buClr>
                <a:srgbClr val="595959"/>
              </a:buClr>
              <a:buSzPts val="3000"/>
              <a:buFont typeface="Arial"/>
              <a:buNone/>
              <a:defRPr/>
            </a:lvl2pPr>
            <a:lvl3pPr lvl="2" algn="l">
              <a:lnSpc>
                <a:spcPct val="133333"/>
              </a:lnSpc>
              <a:spcBef>
                <a:spcPts val="0"/>
              </a:spcBef>
              <a:spcAft>
                <a:spcPts val="0"/>
              </a:spcAft>
              <a:buClr>
                <a:srgbClr val="595959"/>
              </a:buClr>
              <a:buSzPts val="3000"/>
              <a:buFont typeface="Arial"/>
              <a:buNone/>
              <a:defRPr/>
            </a:lvl3pPr>
            <a:lvl4pPr lvl="3" algn="l">
              <a:lnSpc>
                <a:spcPct val="133333"/>
              </a:lnSpc>
              <a:spcBef>
                <a:spcPts val="0"/>
              </a:spcBef>
              <a:spcAft>
                <a:spcPts val="0"/>
              </a:spcAft>
              <a:buClr>
                <a:srgbClr val="595959"/>
              </a:buClr>
              <a:buSzPts val="3000"/>
              <a:buFont typeface="Arial"/>
              <a:buNone/>
              <a:defRPr/>
            </a:lvl4pPr>
            <a:lvl5pPr lvl="4" algn="l">
              <a:lnSpc>
                <a:spcPct val="133333"/>
              </a:lnSpc>
              <a:spcBef>
                <a:spcPts val="0"/>
              </a:spcBef>
              <a:spcAft>
                <a:spcPts val="0"/>
              </a:spcAft>
              <a:buClr>
                <a:srgbClr val="595959"/>
              </a:buClr>
              <a:buSzPts val="3000"/>
              <a:buFont typeface="Arial"/>
              <a:buNone/>
              <a:defRPr/>
            </a:lvl5pPr>
            <a:lvl6pPr lvl="5" algn="l">
              <a:lnSpc>
                <a:spcPct val="117647"/>
              </a:lnSpc>
              <a:spcBef>
                <a:spcPts val="0"/>
              </a:spcBef>
              <a:spcAft>
                <a:spcPts val="0"/>
              </a:spcAft>
              <a:buClr>
                <a:srgbClr val="993333"/>
              </a:buClr>
              <a:buSzPts val="3400"/>
              <a:buFont typeface="Arial"/>
              <a:buNone/>
              <a:defRPr/>
            </a:lvl6pPr>
            <a:lvl7pPr lvl="6" algn="l">
              <a:lnSpc>
                <a:spcPct val="117647"/>
              </a:lnSpc>
              <a:spcBef>
                <a:spcPts val="0"/>
              </a:spcBef>
              <a:spcAft>
                <a:spcPts val="0"/>
              </a:spcAft>
              <a:buClr>
                <a:srgbClr val="993333"/>
              </a:buClr>
              <a:buSzPts val="3400"/>
              <a:buFont typeface="Arial"/>
              <a:buNone/>
              <a:defRPr/>
            </a:lvl7pPr>
            <a:lvl8pPr lvl="7" algn="l">
              <a:lnSpc>
                <a:spcPct val="117647"/>
              </a:lnSpc>
              <a:spcBef>
                <a:spcPts val="0"/>
              </a:spcBef>
              <a:spcAft>
                <a:spcPts val="0"/>
              </a:spcAft>
              <a:buClr>
                <a:srgbClr val="993333"/>
              </a:buClr>
              <a:buSzPts val="3400"/>
              <a:buFont typeface="Arial"/>
              <a:buNone/>
              <a:defRPr/>
            </a:lvl8pPr>
            <a:lvl9pPr lvl="8" algn="l">
              <a:lnSpc>
                <a:spcPct val="117647"/>
              </a:lnSpc>
              <a:spcBef>
                <a:spcPts val="0"/>
              </a:spcBef>
              <a:spcAft>
                <a:spcPts val="0"/>
              </a:spcAft>
              <a:buClr>
                <a:srgbClr val="993333"/>
              </a:buClr>
              <a:buSzPts val="3400"/>
              <a:buFont typeface="Arial"/>
              <a:buNone/>
              <a:defRPr/>
            </a:lvl9pPr>
          </a:lstStyle>
          <a:p/>
        </p:txBody>
      </p:sp>
      <p:sp>
        <p:nvSpPr>
          <p:cNvPr id="89" name="Google Shape;89;p19"/>
          <p:cNvSpPr txBox="1"/>
          <p:nvPr>
            <p:ph idx="1" type="body"/>
          </p:nvPr>
        </p:nvSpPr>
        <p:spPr>
          <a:xfrm>
            <a:off x="457200" y="962160"/>
            <a:ext cx="8229600" cy="5659200"/>
          </a:xfrm>
          <a:prstGeom prst="rect">
            <a:avLst/>
          </a:prstGeom>
          <a:noFill/>
          <a:ln>
            <a:noFill/>
          </a:ln>
        </p:spPr>
        <p:txBody>
          <a:bodyPr anchorCtr="0" anchor="t" bIns="91425" lIns="91425" spcFirstLastPara="1" rIns="91425" wrap="square" tIns="91425">
            <a:noAutofit/>
          </a:bodyPr>
          <a:lstStyle>
            <a:lvl1pPr indent="-374650" lvl="0" marL="457200" algn="l">
              <a:lnSpc>
                <a:spcPct val="117391"/>
              </a:lnSpc>
              <a:spcBef>
                <a:spcPts val="0"/>
              </a:spcBef>
              <a:spcAft>
                <a:spcPts val="0"/>
              </a:spcAft>
              <a:buSzPts val="2300"/>
              <a:buChar char="➜"/>
              <a:defRPr/>
            </a:lvl1pPr>
            <a:lvl2pPr indent="-374650" lvl="1" marL="914400" algn="l">
              <a:lnSpc>
                <a:spcPct val="121739"/>
              </a:lnSpc>
              <a:spcBef>
                <a:spcPts val="1400"/>
              </a:spcBef>
              <a:spcAft>
                <a:spcPts val="0"/>
              </a:spcAft>
              <a:buSzPts val="2300"/>
              <a:buChar char="➜"/>
              <a:defRPr/>
            </a:lvl2pPr>
            <a:lvl3pPr indent="-374650" lvl="2" marL="1371600" algn="l">
              <a:lnSpc>
                <a:spcPct val="100000"/>
              </a:lnSpc>
              <a:spcBef>
                <a:spcPts val="1400"/>
              </a:spcBef>
              <a:spcAft>
                <a:spcPts val="0"/>
              </a:spcAft>
              <a:buSzPts val="2300"/>
              <a:buChar char="➜"/>
              <a:defRPr/>
            </a:lvl3pPr>
            <a:lvl4pPr indent="-374650" lvl="3" marL="1828800" algn="l">
              <a:lnSpc>
                <a:spcPct val="100000"/>
              </a:lnSpc>
              <a:spcBef>
                <a:spcPts val="0"/>
              </a:spcBef>
              <a:spcAft>
                <a:spcPts val="0"/>
              </a:spcAft>
              <a:buSzPts val="2300"/>
              <a:buChar char="➜"/>
              <a:defRPr/>
            </a:lvl4pPr>
            <a:lvl5pPr indent="-374650" lvl="4" marL="2286000" algn="l">
              <a:lnSpc>
                <a:spcPct val="100000"/>
              </a:lnSpc>
              <a:spcBef>
                <a:spcPts val="0"/>
              </a:spcBef>
              <a:spcAft>
                <a:spcPts val="0"/>
              </a:spcAft>
              <a:buSzPts val="2300"/>
              <a:buChar char="➜"/>
              <a:defRPr/>
            </a:lvl5pPr>
            <a:lvl6pPr indent="-374650" lvl="5" marL="2743200" algn="l">
              <a:lnSpc>
                <a:spcPct val="100000"/>
              </a:lnSpc>
              <a:spcBef>
                <a:spcPts val="0"/>
              </a:spcBef>
              <a:spcAft>
                <a:spcPts val="0"/>
              </a:spcAft>
              <a:buSzPts val="2300"/>
              <a:buChar char="»"/>
              <a:defRPr/>
            </a:lvl6pPr>
            <a:lvl7pPr indent="-374650" lvl="6" marL="3200400" algn="l">
              <a:lnSpc>
                <a:spcPct val="100000"/>
              </a:lnSpc>
              <a:spcBef>
                <a:spcPts val="0"/>
              </a:spcBef>
              <a:spcAft>
                <a:spcPts val="0"/>
              </a:spcAft>
              <a:buSzPts val="2300"/>
              <a:buChar char="»"/>
              <a:defRPr/>
            </a:lvl7pPr>
            <a:lvl8pPr indent="-374650" lvl="7" marL="3657600" algn="l">
              <a:lnSpc>
                <a:spcPct val="100000"/>
              </a:lnSpc>
              <a:spcBef>
                <a:spcPts val="0"/>
              </a:spcBef>
              <a:spcAft>
                <a:spcPts val="0"/>
              </a:spcAft>
              <a:buSzPts val="2300"/>
              <a:buChar char="»"/>
              <a:defRPr/>
            </a:lvl8pPr>
            <a:lvl9pPr indent="-374650" lvl="8" marL="4114800" algn="l">
              <a:lnSpc>
                <a:spcPct val="100000"/>
              </a:lnSpc>
              <a:spcBef>
                <a:spcPts val="0"/>
              </a:spcBef>
              <a:spcAft>
                <a:spcPts val="0"/>
              </a:spcAft>
              <a:buSzPts val="23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0"/>
          <p:cNvSpPr txBox="1"/>
          <p:nvPr>
            <p:ph type="title"/>
          </p:nvPr>
        </p:nvSpPr>
        <p:spPr>
          <a:xfrm>
            <a:off x="479425" y="284163"/>
            <a:ext cx="81624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92" name="Google Shape;92;p20"/>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p21"/>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95" name="Google Shape;95;p21"/>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lvl="0" marR="0" algn="ctr">
              <a:lnSpc>
                <a:spcPct val="117391"/>
              </a:lnSpc>
              <a:spcBef>
                <a:spcPts val="0"/>
              </a:spcBef>
              <a:spcAft>
                <a:spcPts val="0"/>
              </a:spcAft>
              <a:buClr>
                <a:srgbClr val="9FAD28"/>
              </a:buClr>
              <a:buSzPts val="2300"/>
              <a:buFont typeface="Merriweather Sans"/>
              <a:buNone/>
              <a:defRPr b="0" i="0" sz="2300" u="none" cap="none" strike="noStrike">
                <a:solidFill>
                  <a:schemeClr val="dk1"/>
                </a:solidFill>
                <a:latin typeface="Arial"/>
                <a:ea typeface="Arial"/>
                <a:cs typeface="Arial"/>
                <a:sym typeface="Arial"/>
              </a:defRPr>
            </a:lvl1pPr>
            <a:lvl2pPr lvl="1" marR="0" algn="ctr">
              <a:lnSpc>
                <a:spcPct val="121739"/>
              </a:lnSpc>
              <a:spcBef>
                <a:spcPts val="1400"/>
              </a:spcBef>
              <a:spcAft>
                <a:spcPts val="0"/>
              </a:spcAft>
              <a:buClr>
                <a:srgbClr val="9FAD28"/>
              </a:buClr>
              <a:buSzPts val="2300"/>
              <a:buFont typeface="Merriweather Sans"/>
              <a:buNone/>
              <a:defRPr b="0" i="0" sz="2300" u="none" cap="none" strike="noStrike">
                <a:solidFill>
                  <a:schemeClr val="dk1"/>
                </a:solidFill>
                <a:latin typeface="Arial"/>
                <a:ea typeface="Arial"/>
                <a:cs typeface="Arial"/>
                <a:sym typeface="Arial"/>
              </a:defRPr>
            </a:lvl2pPr>
            <a:lvl3pPr lvl="2" marR="0" algn="ctr">
              <a:lnSpc>
                <a:spcPct val="100000"/>
              </a:lnSpc>
              <a:spcBef>
                <a:spcPts val="1400"/>
              </a:spcBef>
              <a:spcAft>
                <a:spcPts val="0"/>
              </a:spcAft>
              <a:buClr>
                <a:srgbClr val="9FAD28"/>
              </a:buClr>
              <a:buSzPts val="2300"/>
              <a:buFont typeface="Merriweather Sans"/>
              <a:buNone/>
              <a:defRPr b="0" i="0" sz="2300" u="none" cap="none" strike="noStrike">
                <a:solidFill>
                  <a:schemeClr val="dk1"/>
                </a:solidFill>
                <a:latin typeface="Arial"/>
                <a:ea typeface="Arial"/>
                <a:cs typeface="Arial"/>
                <a:sym typeface="Arial"/>
              </a:defRPr>
            </a:lvl3pPr>
            <a:lvl4pPr lvl="3" marR="0" algn="ctr">
              <a:lnSpc>
                <a:spcPct val="100000"/>
              </a:lnSpc>
              <a:spcBef>
                <a:spcPts val="460"/>
              </a:spcBef>
              <a:spcAft>
                <a:spcPts val="0"/>
              </a:spcAft>
              <a:buClr>
                <a:srgbClr val="9FAD28"/>
              </a:buClr>
              <a:buSzPts val="2300"/>
              <a:buFont typeface="Merriweather Sans"/>
              <a:buNone/>
              <a:defRPr b="0" i="0" sz="2300" u="none" cap="none" strike="noStrike">
                <a:solidFill>
                  <a:schemeClr val="dk1"/>
                </a:solidFill>
                <a:latin typeface="Arial"/>
                <a:ea typeface="Arial"/>
                <a:cs typeface="Arial"/>
                <a:sym typeface="Arial"/>
              </a:defRPr>
            </a:lvl4pPr>
            <a:lvl5pPr lvl="4" marR="0" algn="ctr">
              <a:lnSpc>
                <a:spcPct val="100000"/>
              </a:lnSpc>
              <a:spcBef>
                <a:spcPts val="460"/>
              </a:spcBef>
              <a:spcAft>
                <a:spcPts val="0"/>
              </a:spcAft>
              <a:buClr>
                <a:srgbClr val="9FAD28"/>
              </a:buClr>
              <a:buSzPts val="2300"/>
              <a:buFont typeface="Merriweather Sans"/>
              <a:buNone/>
              <a:defRPr b="0" i="0" sz="2300" u="none" cap="none" strike="noStrike">
                <a:solidFill>
                  <a:schemeClr val="dk1"/>
                </a:solidFill>
                <a:latin typeface="Arial"/>
                <a:ea typeface="Arial"/>
                <a:cs typeface="Arial"/>
                <a:sym typeface="Arial"/>
              </a:defRPr>
            </a:lvl5pPr>
            <a:lvl6pPr lvl="5" marR="0" algn="ctr">
              <a:lnSpc>
                <a:spcPct val="100000"/>
              </a:lnSpc>
              <a:spcBef>
                <a:spcPts val="460"/>
              </a:spcBef>
              <a:spcAft>
                <a:spcPts val="0"/>
              </a:spcAft>
              <a:buClr>
                <a:schemeClr val="dk1"/>
              </a:buClr>
              <a:buSzPts val="2300"/>
              <a:buFont typeface="Times New Roman"/>
              <a:buNone/>
              <a:defRPr b="0" i="0" sz="2300" u="none" cap="none" strike="noStrike">
                <a:solidFill>
                  <a:schemeClr val="dk1"/>
                </a:solidFill>
                <a:latin typeface="Times New Roman"/>
                <a:ea typeface="Times New Roman"/>
                <a:cs typeface="Times New Roman"/>
                <a:sym typeface="Times New Roman"/>
              </a:defRPr>
            </a:lvl6pPr>
            <a:lvl7pPr lvl="6" marR="0" algn="ctr">
              <a:lnSpc>
                <a:spcPct val="100000"/>
              </a:lnSpc>
              <a:spcBef>
                <a:spcPts val="460"/>
              </a:spcBef>
              <a:spcAft>
                <a:spcPts val="0"/>
              </a:spcAft>
              <a:buClr>
                <a:schemeClr val="dk1"/>
              </a:buClr>
              <a:buSzPts val="2300"/>
              <a:buFont typeface="Times New Roman"/>
              <a:buNone/>
              <a:defRPr b="0" i="0" sz="2300" u="none" cap="none" strike="noStrike">
                <a:solidFill>
                  <a:schemeClr val="dk1"/>
                </a:solidFill>
                <a:latin typeface="Times New Roman"/>
                <a:ea typeface="Times New Roman"/>
                <a:cs typeface="Times New Roman"/>
                <a:sym typeface="Times New Roman"/>
              </a:defRPr>
            </a:lvl7pPr>
            <a:lvl8pPr lvl="7" marR="0" algn="ctr">
              <a:lnSpc>
                <a:spcPct val="100000"/>
              </a:lnSpc>
              <a:spcBef>
                <a:spcPts val="460"/>
              </a:spcBef>
              <a:spcAft>
                <a:spcPts val="0"/>
              </a:spcAft>
              <a:buClr>
                <a:schemeClr val="dk1"/>
              </a:buClr>
              <a:buSzPts val="2300"/>
              <a:buFont typeface="Times New Roman"/>
              <a:buNone/>
              <a:defRPr b="0" i="0" sz="2300" u="none" cap="none" strike="noStrike">
                <a:solidFill>
                  <a:schemeClr val="dk1"/>
                </a:solidFill>
                <a:latin typeface="Times New Roman"/>
                <a:ea typeface="Times New Roman"/>
                <a:cs typeface="Times New Roman"/>
                <a:sym typeface="Times New Roman"/>
              </a:defRPr>
            </a:lvl8pPr>
            <a:lvl9pPr lvl="8" marR="0" algn="ctr">
              <a:lnSpc>
                <a:spcPct val="100000"/>
              </a:lnSpc>
              <a:spcBef>
                <a:spcPts val="460"/>
              </a:spcBef>
              <a:spcAft>
                <a:spcPts val="0"/>
              </a:spcAft>
              <a:buClr>
                <a:schemeClr val="dk1"/>
              </a:buClr>
              <a:buSzPts val="2300"/>
              <a:buFont typeface="Times New Roman"/>
              <a:buNone/>
              <a:defRPr b="0" i="0" sz="2300" u="none" cap="none" strike="noStrike">
                <a:solidFill>
                  <a:schemeClr val="dk1"/>
                </a:solidFill>
                <a:latin typeface="Times New Roman"/>
                <a:ea typeface="Times New Roman"/>
                <a:cs typeface="Times New Roman"/>
                <a:sym typeface="Times New Roman"/>
              </a:defRPr>
            </a:lvl9pPr>
          </a:lstStyle>
          <a:p/>
        </p:txBody>
      </p:sp>
      <p:sp>
        <p:nvSpPr>
          <p:cNvPr id="96" name="Google Shape;96;p21"/>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22"/>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95959"/>
              </a:buClr>
              <a:buSzPts val="4000"/>
              <a:buFont typeface="Arial"/>
              <a:buNone/>
              <a:defRPr b="1" i="0" sz="4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99" name="Google Shape;99;p22"/>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algn="l">
              <a:lnSpc>
                <a:spcPct val="135000"/>
              </a:lnSpc>
              <a:spcBef>
                <a:spcPts val="0"/>
              </a:spcBef>
              <a:spcAft>
                <a:spcPts val="0"/>
              </a:spcAft>
              <a:buClr>
                <a:srgbClr val="9FAD28"/>
              </a:buClr>
              <a:buSzPts val="2000"/>
              <a:buFont typeface="Merriweather Sans"/>
              <a:buNone/>
              <a:defRPr b="0" i="0" sz="2000" u="none" cap="none" strike="noStrike">
                <a:solidFill>
                  <a:schemeClr val="dk1"/>
                </a:solidFill>
                <a:latin typeface="Arial"/>
                <a:ea typeface="Arial"/>
                <a:cs typeface="Arial"/>
                <a:sym typeface="Arial"/>
              </a:defRPr>
            </a:lvl1pPr>
            <a:lvl2pPr indent="-228600" lvl="1" marL="914400" marR="0" algn="l">
              <a:lnSpc>
                <a:spcPct val="155555"/>
              </a:lnSpc>
              <a:spcBef>
                <a:spcPts val="1400"/>
              </a:spcBef>
              <a:spcAft>
                <a:spcPts val="0"/>
              </a:spcAft>
              <a:buClr>
                <a:srgbClr val="9FAD28"/>
              </a:buClr>
              <a:buSzPts val="1800"/>
              <a:buFont typeface="Merriweather San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1400"/>
              </a:spcBef>
              <a:spcAft>
                <a:spcPts val="0"/>
              </a:spcAft>
              <a:buClr>
                <a:srgbClr val="9FAD28"/>
              </a:buClr>
              <a:buSzPts val="1600"/>
              <a:buFont typeface="Merriweather San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rgbClr val="9FAD28"/>
              </a:buClr>
              <a:buSzPts val="1400"/>
              <a:buFont typeface="Merriweather San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rgbClr val="9FAD28"/>
              </a:buClr>
              <a:buSzPts val="1400"/>
              <a:buFont typeface="Merriweather San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p:txBody>
      </p:sp>
      <p:sp>
        <p:nvSpPr>
          <p:cNvPr id="100" name="Google Shape;100;p22"/>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3"/>
          <p:cNvSpPr txBox="1"/>
          <p:nvPr>
            <p:ph type="title"/>
          </p:nvPr>
        </p:nvSpPr>
        <p:spPr>
          <a:xfrm>
            <a:off x="479425" y="284163"/>
            <a:ext cx="82008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103" name="Google Shape;103;p23"/>
          <p:cNvSpPr txBox="1"/>
          <p:nvPr>
            <p:ph idx="1" type="body"/>
          </p:nvPr>
        </p:nvSpPr>
        <p:spPr>
          <a:xfrm>
            <a:off x="479425" y="1481070"/>
            <a:ext cx="3870300" cy="4614900"/>
          </a:xfrm>
          <a:prstGeom prst="rect">
            <a:avLst/>
          </a:prstGeom>
          <a:noFill/>
          <a:ln>
            <a:noFill/>
          </a:ln>
        </p:spPr>
        <p:txBody>
          <a:bodyPr anchorCtr="0" anchor="t" bIns="91425" lIns="91425" spcFirstLastPara="1" rIns="91425" wrap="square" tIns="91425">
            <a:noAutofit/>
          </a:bodyPr>
          <a:lstStyle>
            <a:lvl1pPr indent="-406400" lvl="0" marL="457200" marR="0" algn="l">
              <a:lnSpc>
                <a:spcPct val="96428"/>
              </a:lnSpc>
              <a:spcBef>
                <a:spcPts val="0"/>
              </a:spcBef>
              <a:spcAft>
                <a:spcPts val="0"/>
              </a:spcAft>
              <a:buClr>
                <a:srgbClr val="9FAD28"/>
              </a:buClr>
              <a:buSzPts val="2800"/>
              <a:buFont typeface="Merriweather Sans"/>
              <a:buChar char="➜"/>
              <a:defRPr b="0" i="0" sz="2800" u="none" cap="none" strike="noStrike">
                <a:solidFill>
                  <a:schemeClr val="dk1"/>
                </a:solidFill>
                <a:latin typeface="Arial"/>
                <a:ea typeface="Arial"/>
                <a:cs typeface="Arial"/>
                <a:sym typeface="Arial"/>
              </a:defRPr>
            </a:lvl1pPr>
            <a:lvl2pPr indent="-381000" lvl="1" marL="914400" marR="0" algn="l">
              <a:lnSpc>
                <a:spcPct val="116666"/>
              </a:lnSpc>
              <a:spcBef>
                <a:spcPts val="1400"/>
              </a:spcBef>
              <a:spcAft>
                <a:spcPts val="0"/>
              </a:spcAft>
              <a:buClr>
                <a:srgbClr val="9FAD28"/>
              </a:buClr>
              <a:buSzPts val="2400"/>
              <a:buFont typeface="Merriweather Sans"/>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1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4" name="Google Shape;104;p23"/>
          <p:cNvSpPr txBox="1"/>
          <p:nvPr>
            <p:ph idx="2" type="body"/>
          </p:nvPr>
        </p:nvSpPr>
        <p:spPr>
          <a:xfrm>
            <a:off x="4502149" y="1481070"/>
            <a:ext cx="4178100" cy="4614900"/>
          </a:xfrm>
          <a:prstGeom prst="rect">
            <a:avLst/>
          </a:prstGeom>
          <a:noFill/>
          <a:ln>
            <a:noFill/>
          </a:ln>
        </p:spPr>
        <p:txBody>
          <a:bodyPr anchorCtr="0" anchor="t" bIns="91425" lIns="91425" spcFirstLastPara="1" rIns="91425" wrap="square" tIns="91425">
            <a:noAutofit/>
          </a:bodyPr>
          <a:lstStyle>
            <a:lvl1pPr indent="-406400" lvl="0" marL="457200" marR="0" algn="l">
              <a:lnSpc>
                <a:spcPct val="96428"/>
              </a:lnSpc>
              <a:spcBef>
                <a:spcPts val="0"/>
              </a:spcBef>
              <a:spcAft>
                <a:spcPts val="0"/>
              </a:spcAft>
              <a:buClr>
                <a:srgbClr val="9FAD28"/>
              </a:buClr>
              <a:buSzPts val="2800"/>
              <a:buFont typeface="Merriweather Sans"/>
              <a:buChar char="➜"/>
              <a:defRPr b="0" i="0" sz="2800" u="none" cap="none" strike="noStrike">
                <a:solidFill>
                  <a:schemeClr val="dk1"/>
                </a:solidFill>
                <a:latin typeface="Arial"/>
                <a:ea typeface="Arial"/>
                <a:cs typeface="Arial"/>
                <a:sym typeface="Arial"/>
              </a:defRPr>
            </a:lvl1pPr>
            <a:lvl2pPr indent="-381000" lvl="1" marL="914400" marR="0" algn="l">
              <a:lnSpc>
                <a:spcPct val="116666"/>
              </a:lnSpc>
              <a:spcBef>
                <a:spcPts val="1400"/>
              </a:spcBef>
              <a:spcAft>
                <a:spcPts val="0"/>
              </a:spcAft>
              <a:buClr>
                <a:srgbClr val="9FAD28"/>
              </a:buClr>
              <a:buSzPts val="2400"/>
              <a:buFont typeface="Merriweather Sans"/>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1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5" name="Google Shape;105;p23"/>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 name="Shape 106"/>
        <p:cNvGrpSpPr/>
        <p:nvPr/>
      </p:nvGrpSpPr>
      <p:grpSpPr>
        <a:xfrm>
          <a:off x="0" y="0"/>
          <a:ext cx="0" cy="0"/>
          <a:chOff x="0" y="0"/>
          <a:chExt cx="0" cy="0"/>
        </a:xfrm>
      </p:grpSpPr>
      <p:sp>
        <p:nvSpPr>
          <p:cNvPr id="107" name="Google Shape;107;p24"/>
          <p:cNvSpPr txBox="1"/>
          <p:nvPr>
            <p:ph idx="1" type="body"/>
          </p:nvPr>
        </p:nvSpPr>
        <p:spPr>
          <a:xfrm>
            <a:off x="479424" y="1442434"/>
            <a:ext cx="4017900" cy="732300"/>
          </a:xfrm>
          <a:prstGeom prst="rect">
            <a:avLst/>
          </a:prstGeom>
          <a:noFill/>
          <a:ln>
            <a:noFill/>
          </a:ln>
        </p:spPr>
        <p:txBody>
          <a:bodyPr anchorCtr="0" anchor="b" bIns="91425" lIns="91425" spcFirstLastPara="1" rIns="91425" wrap="square" tIns="91425">
            <a:noAutofit/>
          </a:bodyPr>
          <a:lstStyle>
            <a:lvl1pPr indent="-228600" lvl="0" marL="457200" marR="0" algn="l">
              <a:lnSpc>
                <a:spcPct val="112500"/>
              </a:lnSpc>
              <a:spcBef>
                <a:spcPts val="0"/>
              </a:spcBef>
              <a:spcAft>
                <a:spcPts val="0"/>
              </a:spcAft>
              <a:buClr>
                <a:srgbClr val="9FAD28"/>
              </a:buClr>
              <a:buSzPts val="2400"/>
              <a:buFont typeface="Merriweather Sans"/>
              <a:buNone/>
              <a:defRPr b="1" i="0" sz="2400" u="none" cap="none" strike="noStrike">
                <a:solidFill>
                  <a:schemeClr val="dk1"/>
                </a:solidFill>
                <a:latin typeface="Arial"/>
                <a:ea typeface="Arial"/>
                <a:cs typeface="Arial"/>
                <a:sym typeface="Arial"/>
              </a:defRPr>
            </a:lvl1pPr>
            <a:lvl2pPr indent="-228600" lvl="1" marL="914400" marR="0" algn="l">
              <a:lnSpc>
                <a:spcPct val="140000"/>
              </a:lnSpc>
              <a:spcBef>
                <a:spcPts val="1400"/>
              </a:spcBef>
              <a:spcAft>
                <a:spcPts val="0"/>
              </a:spcAft>
              <a:buClr>
                <a:srgbClr val="9FAD28"/>
              </a:buClr>
              <a:buSzPts val="2000"/>
              <a:buFont typeface="Merriweather San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1400"/>
              </a:spcBef>
              <a:spcAft>
                <a:spcPts val="0"/>
              </a:spcAft>
              <a:buClr>
                <a:srgbClr val="9FAD28"/>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rgbClr val="9FAD28"/>
              </a:buClr>
              <a:buSzPts val="1600"/>
              <a:buFont typeface="Merriweather San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rgbClr val="9FAD28"/>
              </a:buClr>
              <a:buSzPts val="1600"/>
              <a:buFont typeface="Merriweather San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108" name="Google Shape;108;p24"/>
          <p:cNvSpPr txBox="1"/>
          <p:nvPr>
            <p:ph idx="2" type="body"/>
          </p:nvPr>
        </p:nvSpPr>
        <p:spPr>
          <a:xfrm>
            <a:off x="479424" y="2246400"/>
            <a:ext cx="4017900" cy="3879900"/>
          </a:xfrm>
          <a:prstGeom prst="rect">
            <a:avLst/>
          </a:prstGeom>
          <a:noFill/>
          <a:ln>
            <a:noFill/>
          </a:ln>
        </p:spPr>
        <p:txBody>
          <a:bodyPr anchorCtr="0" anchor="t" bIns="91425" lIns="91425" spcFirstLastPara="1" rIns="91425" wrap="square" tIns="91425">
            <a:noAutofit/>
          </a:bodyPr>
          <a:lstStyle>
            <a:lvl1pPr indent="-381000" lvl="0" marL="457200" marR="0" algn="l">
              <a:lnSpc>
                <a:spcPct val="112500"/>
              </a:lnSpc>
              <a:spcBef>
                <a:spcPts val="0"/>
              </a:spcBef>
              <a:spcAft>
                <a:spcPts val="0"/>
              </a:spcAft>
              <a:buClr>
                <a:srgbClr val="9FAD28"/>
              </a:buClr>
              <a:buSzPts val="2400"/>
              <a:buFont typeface="Merriweather Sans"/>
              <a:buChar char="➜"/>
              <a:defRPr b="0" i="0" sz="2400" u="none" cap="none" strike="noStrike">
                <a:solidFill>
                  <a:schemeClr val="dk1"/>
                </a:solidFill>
                <a:latin typeface="Arial"/>
                <a:ea typeface="Arial"/>
                <a:cs typeface="Arial"/>
                <a:sym typeface="Arial"/>
              </a:defRPr>
            </a:lvl1pPr>
            <a:lvl2pPr indent="-355600" lvl="1" marL="914400" marR="0" algn="l">
              <a:lnSpc>
                <a:spcPct val="140000"/>
              </a:lnSpc>
              <a:spcBef>
                <a:spcPts val="1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140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330200" lvl="6" marL="32004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330200" lvl="7" marL="36576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330200" lvl="8" marL="4114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09" name="Google Shape;109;p24"/>
          <p:cNvSpPr txBox="1"/>
          <p:nvPr>
            <p:ph idx="3" type="body"/>
          </p:nvPr>
        </p:nvSpPr>
        <p:spPr>
          <a:xfrm>
            <a:off x="4645025" y="1442434"/>
            <a:ext cx="4041900" cy="732300"/>
          </a:xfrm>
          <a:prstGeom prst="rect">
            <a:avLst/>
          </a:prstGeom>
          <a:noFill/>
          <a:ln>
            <a:noFill/>
          </a:ln>
        </p:spPr>
        <p:txBody>
          <a:bodyPr anchorCtr="0" anchor="b" bIns="91425" lIns="91425" spcFirstLastPara="1" rIns="91425" wrap="square" tIns="91425">
            <a:noAutofit/>
          </a:bodyPr>
          <a:lstStyle>
            <a:lvl1pPr indent="-228600" lvl="0" marL="457200" marR="0" algn="l">
              <a:lnSpc>
                <a:spcPct val="112500"/>
              </a:lnSpc>
              <a:spcBef>
                <a:spcPts val="0"/>
              </a:spcBef>
              <a:spcAft>
                <a:spcPts val="0"/>
              </a:spcAft>
              <a:buClr>
                <a:srgbClr val="9FAD28"/>
              </a:buClr>
              <a:buSzPts val="2400"/>
              <a:buFont typeface="Merriweather Sans"/>
              <a:buNone/>
              <a:defRPr b="1" i="0" sz="2400" u="none" cap="none" strike="noStrike">
                <a:solidFill>
                  <a:schemeClr val="dk1"/>
                </a:solidFill>
                <a:latin typeface="Arial"/>
                <a:ea typeface="Arial"/>
                <a:cs typeface="Arial"/>
                <a:sym typeface="Arial"/>
              </a:defRPr>
            </a:lvl1pPr>
            <a:lvl2pPr indent="-228600" lvl="1" marL="914400" marR="0" algn="l">
              <a:lnSpc>
                <a:spcPct val="140000"/>
              </a:lnSpc>
              <a:spcBef>
                <a:spcPts val="1400"/>
              </a:spcBef>
              <a:spcAft>
                <a:spcPts val="0"/>
              </a:spcAft>
              <a:buClr>
                <a:srgbClr val="9FAD28"/>
              </a:buClr>
              <a:buSzPts val="2000"/>
              <a:buFont typeface="Merriweather San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1400"/>
              </a:spcBef>
              <a:spcAft>
                <a:spcPts val="0"/>
              </a:spcAft>
              <a:buClr>
                <a:srgbClr val="9FAD28"/>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rgbClr val="9FAD28"/>
              </a:buClr>
              <a:buSzPts val="1600"/>
              <a:buFont typeface="Merriweather San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rgbClr val="9FAD28"/>
              </a:buClr>
              <a:buSzPts val="1600"/>
              <a:buFont typeface="Merriweather San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110" name="Google Shape;110;p24"/>
          <p:cNvSpPr txBox="1"/>
          <p:nvPr>
            <p:ph idx="4" type="body"/>
          </p:nvPr>
        </p:nvSpPr>
        <p:spPr>
          <a:xfrm>
            <a:off x="4645025" y="2246400"/>
            <a:ext cx="4041900" cy="3879900"/>
          </a:xfrm>
          <a:prstGeom prst="rect">
            <a:avLst/>
          </a:prstGeom>
          <a:noFill/>
          <a:ln>
            <a:noFill/>
          </a:ln>
        </p:spPr>
        <p:txBody>
          <a:bodyPr anchorCtr="0" anchor="t" bIns="91425" lIns="91425" spcFirstLastPara="1" rIns="91425" wrap="square" tIns="91425">
            <a:noAutofit/>
          </a:bodyPr>
          <a:lstStyle>
            <a:lvl1pPr indent="-381000" lvl="0" marL="457200" marR="0" algn="l">
              <a:lnSpc>
                <a:spcPct val="112500"/>
              </a:lnSpc>
              <a:spcBef>
                <a:spcPts val="0"/>
              </a:spcBef>
              <a:spcAft>
                <a:spcPts val="0"/>
              </a:spcAft>
              <a:buClr>
                <a:srgbClr val="9FAD28"/>
              </a:buClr>
              <a:buSzPts val="2400"/>
              <a:buFont typeface="Merriweather Sans"/>
              <a:buChar char="➜"/>
              <a:defRPr b="0" i="0" sz="2400" u="none" cap="none" strike="noStrike">
                <a:solidFill>
                  <a:schemeClr val="dk1"/>
                </a:solidFill>
                <a:latin typeface="Arial"/>
                <a:ea typeface="Arial"/>
                <a:cs typeface="Arial"/>
                <a:sym typeface="Arial"/>
              </a:defRPr>
            </a:lvl1pPr>
            <a:lvl2pPr indent="-355600" lvl="1" marL="914400" marR="0" algn="l">
              <a:lnSpc>
                <a:spcPct val="140000"/>
              </a:lnSpc>
              <a:spcBef>
                <a:spcPts val="1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1400"/>
              </a:spcBef>
              <a:spcAft>
                <a:spcPts val="0"/>
              </a:spcAft>
              <a:buClr>
                <a:srgbClr val="9FAD28"/>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rgbClr val="9FAD28"/>
              </a:buClr>
              <a:buSzPts val="1600"/>
              <a:buFont typeface="Merriweather San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330200" lvl="6" marL="32004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330200" lvl="7" marL="36576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330200" lvl="8" marL="4114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11" name="Google Shape;111;p24"/>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12" name="Google Shape;112;p24"/>
          <p:cNvSpPr txBox="1"/>
          <p:nvPr>
            <p:ph type="title"/>
          </p:nvPr>
        </p:nvSpPr>
        <p:spPr>
          <a:xfrm>
            <a:off x="479425" y="284163"/>
            <a:ext cx="82074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5"/>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26"/>
          <p:cNvSpPr txBox="1"/>
          <p:nvPr>
            <p:ph type="title"/>
          </p:nvPr>
        </p:nvSpPr>
        <p:spPr>
          <a:xfrm>
            <a:off x="457200" y="273050"/>
            <a:ext cx="3008400" cy="911700"/>
          </a:xfrm>
          <a:prstGeom prst="rect">
            <a:avLst/>
          </a:prstGeom>
          <a:noFill/>
          <a:ln>
            <a:noFill/>
          </a:ln>
        </p:spPr>
        <p:txBody>
          <a:bodyPr anchorCtr="0" anchor="b" bIns="91425" lIns="91425" spcFirstLastPara="1" rIns="91425" wrap="square" tIns="91425">
            <a:noAutofit/>
          </a:bodyPr>
          <a:lstStyle>
            <a:lvl1pPr lvl="0" marR="0" algn="l">
              <a:lnSpc>
                <a:spcPct val="200000"/>
              </a:lnSpc>
              <a:spcBef>
                <a:spcPts val="0"/>
              </a:spcBef>
              <a:spcAft>
                <a:spcPts val="0"/>
              </a:spcAft>
              <a:buClr>
                <a:srgbClr val="595959"/>
              </a:buClr>
              <a:buSzPts val="2000"/>
              <a:buFont typeface="Arial"/>
              <a:buNone/>
              <a:defRPr b="1" i="0" sz="2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117" name="Google Shape;117;p26"/>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algn="l">
              <a:lnSpc>
                <a:spcPct val="84375"/>
              </a:lnSpc>
              <a:spcBef>
                <a:spcPts val="0"/>
              </a:spcBef>
              <a:spcAft>
                <a:spcPts val="0"/>
              </a:spcAft>
              <a:buClr>
                <a:srgbClr val="9FAD28"/>
              </a:buClr>
              <a:buSzPts val="3200"/>
              <a:buFont typeface="Merriweather Sans"/>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1400"/>
              </a:spcBef>
              <a:spcAft>
                <a:spcPts val="0"/>
              </a:spcAft>
              <a:buClr>
                <a:srgbClr val="9FAD28"/>
              </a:buClr>
              <a:buSzPts val="2800"/>
              <a:buFont typeface="Merriweather Sans"/>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1400"/>
              </a:spcBef>
              <a:spcAft>
                <a:spcPts val="0"/>
              </a:spcAft>
              <a:buClr>
                <a:srgbClr val="9FAD28"/>
              </a:buClr>
              <a:buSzPts val="2400"/>
              <a:buFont typeface="Merriweather Sans"/>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rgbClr val="9FAD28"/>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18" name="Google Shape;118;p26"/>
          <p:cNvSpPr txBox="1"/>
          <p:nvPr>
            <p:ph idx="2" type="body"/>
          </p:nvPr>
        </p:nvSpPr>
        <p:spPr>
          <a:xfrm>
            <a:off x="457200" y="1184856"/>
            <a:ext cx="3008400" cy="4941300"/>
          </a:xfrm>
          <a:prstGeom prst="rect">
            <a:avLst/>
          </a:prstGeom>
          <a:noFill/>
          <a:ln>
            <a:noFill/>
          </a:ln>
        </p:spPr>
        <p:txBody>
          <a:bodyPr anchorCtr="0" anchor="t" bIns="91425" lIns="91425" spcFirstLastPara="1" rIns="91425" wrap="square" tIns="91425">
            <a:noAutofit/>
          </a:bodyPr>
          <a:lstStyle>
            <a:lvl1pPr indent="-228600" lvl="0" marL="457200" marR="0" algn="l">
              <a:lnSpc>
                <a:spcPct val="192857"/>
              </a:lnSpc>
              <a:spcBef>
                <a:spcPts val="0"/>
              </a:spcBef>
              <a:spcAft>
                <a:spcPts val="0"/>
              </a:spcAft>
              <a:buClr>
                <a:srgbClr val="9FAD28"/>
              </a:buClr>
              <a:buSzPts val="1400"/>
              <a:buFont typeface="Merriweather Sans"/>
              <a:buNone/>
              <a:defRPr b="0" i="0" sz="1400" u="none" cap="none" strike="noStrike">
                <a:solidFill>
                  <a:schemeClr val="dk1"/>
                </a:solidFill>
                <a:latin typeface="Arial"/>
                <a:ea typeface="Arial"/>
                <a:cs typeface="Arial"/>
                <a:sym typeface="Arial"/>
              </a:defRPr>
            </a:lvl1pPr>
            <a:lvl2pPr indent="-228600" lvl="1" marL="914400" marR="0" algn="l">
              <a:lnSpc>
                <a:spcPct val="233333"/>
              </a:lnSpc>
              <a:spcBef>
                <a:spcPts val="1400"/>
              </a:spcBef>
              <a:spcAft>
                <a:spcPts val="0"/>
              </a:spcAft>
              <a:buClr>
                <a:srgbClr val="9FAD28"/>
              </a:buClr>
              <a:buSzPts val="1200"/>
              <a:buFont typeface="Merriweather San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1400"/>
              </a:spcBef>
              <a:spcAft>
                <a:spcPts val="0"/>
              </a:spcAft>
              <a:buClr>
                <a:srgbClr val="9FAD28"/>
              </a:buClr>
              <a:buSzPts val="1000"/>
              <a:buFont typeface="Merriweather San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rgbClr val="9FAD28"/>
              </a:buClr>
              <a:buSzPts val="900"/>
              <a:buFont typeface="Merriweather San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rgbClr val="9FAD28"/>
              </a:buClr>
              <a:buSzPts val="900"/>
              <a:buFont typeface="Merriweather San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119" name="Google Shape;119;p26"/>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27"/>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marR="0" algn="l">
              <a:lnSpc>
                <a:spcPct val="200000"/>
              </a:lnSpc>
              <a:spcBef>
                <a:spcPts val="0"/>
              </a:spcBef>
              <a:spcAft>
                <a:spcPts val="0"/>
              </a:spcAft>
              <a:buClr>
                <a:srgbClr val="595959"/>
              </a:buClr>
              <a:buSzPts val="2000"/>
              <a:buFont typeface="Arial"/>
              <a:buNone/>
              <a:defRPr b="1" i="0" sz="2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122" name="Google Shape;122;p27"/>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lvl="0" marR="0" algn="l">
              <a:lnSpc>
                <a:spcPct val="84375"/>
              </a:lnSpc>
              <a:spcBef>
                <a:spcPts val="0"/>
              </a:spcBef>
              <a:spcAft>
                <a:spcPts val="0"/>
              </a:spcAft>
              <a:buClr>
                <a:srgbClr val="9FAD28"/>
              </a:buClr>
              <a:buSzPts val="3200"/>
              <a:buFont typeface="Merriweather Sans"/>
              <a:buNone/>
              <a:defRPr b="0" i="0" sz="3200" u="none" cap="none" strike="noStrike">
                <a:solidFill>
                  <a:schemeClr val="dk1"/>
                </a:solidFill>
                <a:latin typeface="Arial"/>
                <a:ea typeface="Arial"/>
                <a:cs typeface="Arial"/>
                <a:sym typeface="Arial"/>
              </a:defRPr>
            </a:lvl1pPr>
            <a:lvl2pPr lvl="1" marR="0" algn="l">
              <a:lnSpc>
                <a:spcPct val="100000"/>
              </a:lnSpc>
              <a:spcBef>
                <a:spcPts val="1400"/>
              </a:spcBef>
              <a:spcAft>
                <a:spcPts val="0"/>
              </a:spcAft>
              <a:buClr>
                <a:srgbClr val="9FAD28"/>
              </a:buClr>
              <a:buSzPts val="2800"/>
              <a:buFont typeface="Merriweather Sans"/>
              <a:buNone/>
              <a:defRPr b="0" i="0" sz="2800" u="none" cap="none" strike="noStrike">
                <a:solidFill>
                  <a:schemeClr val="dk1"/>
                </a:solidFill>
                <a:latin typeface="Arial"/>
                <a:ea typeface="Arial"/>
                <a:cs typeface="Arial"/>
                <a:sym typeface="Arial"/>
              </a:defRPr>
            </a:lvl2pPr>
            <a:lvl3pPr lvl="2" marR="0" algn="l">
              <a:lnSpc>
                <a:spcPct val="100000"/>
              </a:lnSpc>
              <a:spcBef>
                <a:spcPts val="1400"/>
              </a:spcBef>
              <a:spcAft>
                <a:spcPts val="0"/>
              </a:spcAft>
              <a:buClr>
                <a:srgbClr val="9FAD28"/>
              </a:buClr>
              <a:buSzPts val="2400"/>
              <a:buFont typeface="Merriweather Sans"/>
              <a:buNone/>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rgbClr val="9FAD28"/>
              </a:buClr>
              <a:buSzPts val="2000"/>
              <a:buFont typeface="Merriweather Sans"/>
              <a:buNone/>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rgbClr val="9FAD28"/>
              </a:buClr>
              <a:buSzPts val="2000"/>
              <a:buFont typeface="Merriweather Sans"/>
              <a:buNone/>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123" name="Google Shape;123;p27"/>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marR="0" algn="l">
              <a:lnSpc>
                <a:spcPct val="192857"/>
              </a:lnSpc>
              <a:spcBef>
                <a:spcPts val="0"/>
              </a:spcBef>
              <a:spcAft>
                <a:spcPts val="0"/>
              </a:spcAft>
              <a:buClr>
                <a:srgbClr val="9FAD28"/>
              </a:buClr>
              <a:buSzPts val="1400"/>
              <a:buFont typeface="Merriweather Sans"/>
              <a:buNone/>
              <a:defRPr b="0" i="0" sz="1400" u="none" cap="none" strike="noStrike">
                <a:solidFill>
                  <a:schemeClr val="dk1"/>
                </a:solidFill>
                <a:latin typeface="Arial"/>
                <a:ea typeface="Arial"/>
                <a:cs typeface="Arial"/>
                <a:sym typeface="Arial"/>
              </a:defRPr>
            </a:lvl1pPr>
            <a:lvl2pPr indent="-228600" lvl="1" marL="914400" marR="0" algn="l">
              <a:lnSpc>
                <a:spcPct val="233333"/>
              </a:lnSpc>
              <a:spcBef>
                <a:spcPts val="1400"/>
              </a:spcBef>
              <a:spcAft>
                <a:spcPts val="0"/>
              </a:spcAft>
              <a:buClr>
                <a:srgbClr val="9FAD28"/>
              </a:buClr>
              <a:buSzPts val="1200"/>
              <a:buFont typeface="Merriweather San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1400"/>
              </a:spcBef>
              <a:spcAft>
                <a:spcPts val="0"/>
              </a:spcAft>
              <a:buClr>
                <a:srgbClr val="9FAD28"/>
              </a:buClr>
              <a:buSzPts val="1000"/>
              <a:buFont typeface="Merriweather San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rgbClr val="9FAD28"/>
              </a:buClr>
              <a:buSzPts val="900"/>
              <a:buFont typeface="Merriweather San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rgbClr val="9FAD28"/>
              </a:buClr>
              <a:buSzPts val="900"/>
              <a:buFont typeface="Merriweather San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124" name="Google Shape;124;p27"/>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8"/>
          <p:cNvSpPr txBox="1"/>
          <p:nvPr>
            <p:ph type="title"/>
          </p:nvPr>
        </p:nvSpPr>
        <p:spPr>
          <a:xfrm>
            <a:off x="479425" y="115190"/>
            <a:ext cx="82266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127" name="Google Shape;127;p28"/>
          <p:cNvSpPr txBox="1"/>
          <p:nvPr>
            <p:ph idx="1" type="body"/>
          </p:nvPr>
        </p:nvSpPr>
        <p:spPr>
          <a:xfrm rot="5400000">
            <a:off x="2524318" y="-771600"/>
            <a:ext cx="4114800" cy="8248800"/>
          </a:xfrm>
          <a:prstGeom prst="rect">
            <a:avLst/>
          </a:prstGeom>
          <a:noFill/>
          <a:ln>
            <a:noFill/>
          </a:ln>
        </p:spPr>
        <p:txBody>
          <a:bodyPr anchorCtr="0" anchor="t" bIns="91425" lIns="91425" spcFirstLastPara="1" rIns="91425" wrap="square" tIns="91425">
            <a:noAutofit/>
          </a:bodyPr>
          <a:lstStyle>
            <a:lvl1pPr indent="-374650" lvl="0" marL="457200" marR="0" algn="l">
              <a:lnSpc>
                <a:spcPct val="117391"/>
              </a:lnSpc>
              <a:spcBef>
                <a:spcPts val="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1pPr>
            <a:lvl2pPr indent="-374650" lvl="1" marL="914400" marR="0" algn="l">
              <a:lnSpc>
                <a:spcPct val="121739"/>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2pPr>
            <a:lvl3pPr indent="-374650" lvl="2" marL="1371600" marR="0" algn="l">
              <a:lnSpc>
                <a:spcPct val="100000"/>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3pPr>
            <a:lvl4pPr indent="-374650" lvl="3" marL="18288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4pPr>
            <a:lvl5pPr indent="-374650" lvl="4" marL="22860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5pPr>
            <a:lvl6pPr indent="-374650" lvl="5" marL="27432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6pPr>
            <a:lvl7pPr indent="-374650" lvl="6" marL="32004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7pPr>
            <a:lvl8pPr indent="-374650" lvl="7" marL="36576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8pPr>
            <a:lvl9pPr indent="-374650" lvl="8" marL="41148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9pPr>
          </a:lstStyle>
          <a:p/>
        </p:txBody>
      </p:sp>
      <p:sp>
        <p:nvSpPr>
          <p:cNvPr id="128" name="Google Shape;128;p28"/>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9"/>
          <p:cNvSpPr txBox="1"/>
          <p:nvPr>
            <p:ph type="title"/>
          </p:nvPr>
        </p:nvSpPr>
        <p:spPr>
          <a:xfrm rot="5400000">
            <a:off x="4766488" y="2764688"/>
            <a:ext cx="4843500" cy="18192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131" name="Google Shape;131;p29"/>
          <p:cNvSpPr txBox="1"/>
          <p:nvPr>
            <p:ph idx="1" type="body"/>
          </p:nvPr>
        </p:nvSpPr>
        <p:spPr>
          <a:xfrm rot="5400000">
            <a:off x="1049263" y="1019138"/>
            <a:ext cx="4843500" cy="5310300"/>
          </a:xfrm>
          <a:prstGeom prst="rect">
            <a:avLst/>
          </a:prstGeom>
          <a:noFill/>
          <a:ln>
            <a:noFill/>
          </a:ln>
        </p:spPr>
        <p:txBody>
          <a:bodyPr anchorCtr="0" anchor="t" bIns="91425" lIns="91425" spcFirstLastPara="1" rIns="91425" wrap="square" tIns="91425">
            <a:noAutofit/>
          </a:bodyPr>
          <a:lstStyle>
            <a:lvl1pPr indent="-374650" lvl="0" marL="457200" marR="0" algn="l">
              <a:lnSpc>
                <a:spcPct val="117391"/>
              </a:lnSpc>
              <a:spcBef>
                <a:spcPts val="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1pPr>
            <a:lvl2pPr indent="-374650" lvl="1" marL="914400" marR="0" algn="l">
              <a:lnSpc>
                <a:spcPct val="121739"/>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2pPr>
            <a:lvl3pPr indent="-374650" lvl="2" marL="1371600" marR="0" algn="l">
              <a:lnSpc>
                <a:spcPct val="100000"/>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3pPr>
            <a:lvl4pPr indent="-374650" lvl="3" marL="18288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4pPr>
            <a:lvl5pPr indent="-374650" lvl="4" marL="22860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5pPr>
            <a:lvl6pPr indent="-374650" lvl="5" marL="27432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6pPr>
            <a:lvl7pPr indent="-374650" lvl="6" marL="32004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7pPr>
            <a:lvl8pPr indent="-374650" lvl="7" marL="36576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8pPr>
            <a:lvl9pPr indent="-374650" lvl="8" marL="41148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9pPr>
          </a:lstStyle>
          <a:p/>
        </p:txBody>
      </p:sp>
      <p:sp>
        <p:nvSpPr>
          <p:cNvPr id="132" name="Google Shape;132;p29"/>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a:lvl1pPr>
            <a:lvl2pPr indent="0" lvl="1" marL="0" marR="0" algn="l">
              <a:lnSpc>
                <a:spcPct val="100000"/>
              </a:lnSpc>
              <a:spcBef>
                <a:spcPts val="0"/>
              </a:spcBef>
              <a:spcAft>
                <a:spcPts val="0"/>
              </a:spcAft>
              <a:buClr>
                <a:schemeClr val="dk1"/>
              </a:buClr>
              <a:buSzPts val="300"/>
              <a:buFont typeface="Arial"/>
              <a:buNone/>
              <a:defRPr/>
            </a:lvl2pPr>
            <a:lvl3pPr indent="0" lvl="2" marL="0" marR="0" algn="l">
              <a:lnSpc>
                <a:spcPct val="100000"/>
              </a:lnSpc>
              <a:spcBef>
                <a:spcPts val="0"/>
              </a:spcBef>
              <a:spcAft>
                <a:spcPts val="0"/>
              </a:spcAft>
              <a:buClr>
                <a:schemeClr val="dk1"/>
              </a:buClr>
              <a:buSzPts val="300"/>
              <a:buFont typeface="Arial"/>
              <a:buNone/>
              <a:defRPr/>
            </a:lvl3pPr>
            <a:lvl4pPr indent="0" lvl="3" marL="0" marR="0" algn="l">
              <a:lnSpc>
                <a:spcPct val="100000"/>
              </a:lnSpc>
              <a:spcBef>
                <a:spcPts val="0"/>
              </a:spcBef>
              <a:spcAft>
                <a:spcPts val="0"/>
              </a:spcAft>
              <a:buClr>
                <a:schemeClr val="dk1"/>
              </a:buClr>
              <a:buSzPts val="300"/>
              <a:buFont typeface="Arial"/>
              <a:buNone/>
              <a:defRPr/>
            </a:lvl4pPr>
            <a:lvl5pPr indent="0" lvl="4" marL="0" marR="0" algn="l">
              <a:lnSpc>
                <a:spcPct val="100000"/>
              </a:lnSpc>
              <a:spcBef>
                <a:spcPts val="0"/>
              </a:spcBef>
              <a:spcAft>
                <a:spcPts val="0"/>
              </a:spcAft>
              <a:buClr>
                <a:schemeClr val="dk1"/>
              </a:buClr>
              <a:buSzPts val="300"/>
              <a:buFont typeface="Arial"/>
              <a:buNone/>
              <a:defRPr/>
            </a:lvl5pPr>
            <a:lvl6pPr indent="0" lvl="5" marL="0" marR="0" algn="l">
              <a:lnSpc>
                <a:spcPct val="100000"/>
              </a:lnSpc>
              <a:spcBef>
                <a:spcPts val="0"/>
              </a:spcBef>
              <a:spcAft>
                <a:spcPts val="0"/>
              </a:spcAft>
              <a:buClr>
                <a:schemeClr val="dk1"/>
              </a:buClr>
              <a:buSzPts val="300"/>
              <a:buFont typeface="Arial"/>
              <a:buNone/>
              <a:defRPr/>
            </a:lvl6pPr>
            <a:lvl7pPr indent="0" lvl="6" marL="0" marR="0" algn="l">
              <a:lnSpc>
                <a:spcPct val="100000"/>
              </a:lnSpc>
              <a:spcBef>
                <a:spcPts val="0"/>
              </a:spcBef>
              <a:spcAft>
                <a:spcPts val="0"/>
              </a:spcAft>
              <a:buClr>
                <a:schemeClr val="dk1"/>
              </a:buClr>
              <a:buSzPts val="300"/>
              <a:buFont typeface="Arial"/>
              <a:buNone/>
              <a:defRPr/>
            </a:lvl7pPr>
            <a:lvl8pPr indent="0" lvl="7" marL="0" marR="0" algn="l">
              <a:lnSpc>
                <a:spcPct val="100000"/>
              </a:lnSpc>
              <a:spcBef>
                <a:spcPts val="0"/>
              </a:spcBef>
              <a:spcAft>
                <a:spcPts val="0"/>
              </a:spcAft>
              <a:buClr>
                <a:schemeClr val="dk1"/>
              </a:buClr>
              <a:buSzPts val="300"/>
              <a:buFont typeface="Arial"/>
              <a:buNone/>
              <a:defRPr/>
            </a:lvl8pPr>
            <a:lvl9pPr indent="0" lvl="8" marL="0" marR="0" algn="l">
              <a:lnSpc>
                <a:spcPct val="100000"/>
              </a:lnSpc>
              <a:spcBef>
                <a:spcPts val="0"/>
              </a:spcBef>
              <a:spcAft>
                <a:spcPts val="0"/>
              </a:spcAft>
              <a:buClr>
                <a:schemeClr val="dk1"/>
              </a:buClr>
              <a:buSzPts val="300"/>
              <a:buFont typeface="Arial"/>
              <a:buNone/>
              <a:defRPr/>
            </a:lvl9pPr>
          </a:lstStyle>
          <a:p>
            <a:pPr indent="0" lvl="0" marL="0" rtl="0" algn="l">
              <a:spcBef>
                <a:spcPts val="0"/>
              </a:spcBef>
              <a:spcAft>
                <a:spcPts val="0"/>
              </a:spcAft>
              <a:buNone/>
            </a:pPr>
            <a:r>
              <a:rPr lang="en-GB"/>
              <a:t>Intro2CV 2020: p</a:t>
            </a:r>
            <a:r>
              <a:rPr b="0" i="0" lang="en-GB" sz="1200" u="none" cap="none" strike="noStrike">
                <a:solidFill>
                  <a:schemeClr val="dk1"/>
                </a:solidFill>
                <a:latin typeface="Arial"/>
                <a:ea typeface="Arial"/>
                <a:cs typeface="Arial"/>
                <a:sym typeface="Arial"/>
              </a:rPr>
              <a:t>age </a:t>
            </a: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33" name="Shape 133"/>
        <p:cNvGrpSpPr/>
        <p:nvPr/>
      </p:nvGrpSpPr>
      <p:grpSpPr>
        <a:xfrm>
          <a:off x="0" y="0"/>
          <a:ext cx="0" cy="0"/>
          <a:chOff x="0" y="0"/>
          <a:chExt cx="0" cy="0"/>
        </a:xfrm>
      </p:grpSpPr>
      <p:sp>
        <p:nvSpPr>
          <p:cNvPr id="134" name="Google Shape;134;p30"/>
          <p:cNvSpPr/>
          <p:nvPr/>
        </p:nvSpPr>
        <p:spPr>
          <a:xfrm>
            <a:off x="214313" y="6357938"/>
            <a:ext cx="8572500" cy="36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30"/>
          <p:cNvSpPr txBox="1"/>
          <p:nvPr/>
        </p:nvSpPr>
        <p:spPr>
          <a:xfrm>
            <a:off x="857250" y="17463"/>
            <a:ext cx="78582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
              <a:buFont typeface="Calibri"/>
              <a:buNone/>
            </a:pPr>
            <a:r>
              <a:rPr b="1" i="0" lang="en-GB" sz="1200" u="none" cap="none" strike="noStrike">
                <a:solidFill>
                  <a:schemeClr val="lt1"/>
                </a:solidFill>
                <a:latin typeface="Calibri"/>
                <a:ea typeface="Calibri"/>
                <a:cs typeface="Calibri"/>
                <a:sym typeface="Calibri"/>
              </a:rPr>
              <a:t>Institute for Information Transmission Problems of the Russian Academy of Sciences (Kharkevich Institute)</a:t>
            </a:r>
            <a:endParaRPr b="0" i="0" sz="1400" u="none" cap="none" strike="noStrike">
              <a:solidFill>
                <a:srgbClr val="000000"/>
              </a:solidFill>
              <a:latin typeface="Arial"/>
              <a:ea typeface="Arial"/>
              <a:cs typeface="Arial"/>
              <a:sym typeface="Arial"/>
            </a:endParaRPr>
          </a:p>
        </p:txBody>
      </p:sp>
      <p:pic>
        <p:nvPicPr>
          <p:cNvPr descr="D:\Work\MNIIPU (iitp)\50 year IITP\Conference December 2011\iitp-logo.png" id="136" name="Google Shape;136;p30"/>
          <p:cNvPicPr preferRelativeResize="0"/>
          <p:nvPr/>
        </p:nvPicPr>
        <p:blipFill rotWithShape="1">
          <a:blip r:embed="rId2">
            <a:alphaModFix/>
          </a:blip>
          <a:srcRect b="0" l="0" r="0" t="0"/>
          <a:stretch/>
        </p:blipFill>
        <p:spPr>
          <a:xfrm>
            <a:off x="76200" y="42863"/>
            <a:ext cx="714300" cy="243000"/>
          </a:xfrm>
          <a:prstGeom prst="rect">
            <a:avLst/>
          </a:prstGeom>
          <a:noFill/>
          <a:ln>
            <a:noFill/>
          </a:ln>
        </p:spPr>
      </p:pic>
      <p:sp>
        <p:nvSpPr>
          <p:cNvPr id="137" name="Google Shape;137;p30"/>
          <p:cNvSpPr txBox="1"/>
          <p:nvPr>
            <p:ph type="title"/>
          </p:nvPr>
        </p:nvSpPr>
        <p:spPr>
          <a:xfrm>
            <a:off x="214282" y="571480"/>
            <a:ext cx="8572500" cy="1066800"/>
          </a:xfrm>
          <a:prstGeom prst="rect">
            <a:avLst/>
          </a:prstGeom>
          <a:noFill/>
          <a:ln>
            <a:noFill/>
          </a:ln>
        </p:spPr>
        <p:txBody>
          <a:bodyPr anchorCtr="0" anchor="t" bIns="91425" lIns="91425" spcFirstLastPara="1" rIns="91425" wrap="square" tIns="91425">
            <a:noAutofit/>
          </a:bodyPr>
          <a:lstStyle>
            <a:lvl1pPr lvl="0" algn="l">
              <a:lnSpc>
                <a:spcPct val="133333"/>
              </a:lnSpc>
              <a:spcBef>
                <a:spcPts val="0"/>
              </a:spcBef>
              <a:spcAft>
                <a:spcPts val="0"/>
              </a:spcAft>
              <a:buClr>
                <a:srgbClr val="595959"/>
              </a:buClr>
              <a:buSzPts val="2600"/>
              <a:buFont typeface="Arial"/>
              <a:buNone/>
              <a:defRPr b="0" sz="2600"/>
            </a:lvl1pPr>
            <a:lvl2pPr lvl="1" algn="l">
              <a:lnSpc>
                <a:spcPct val="133333"/>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2pPr>
            <a:lvl3pPr lvl="2" algn="l">
              <a:lnSpc>
                <a:spcPct val="133333"/>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3pPr>
            <a:lvl4pPr lvl="3" algn="l">
              <a:lnSpc>
                <a:spcPct val="133333"/>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4pPr>
            <a:lvl5pPr lvl="4" algn="l">
              <a:lnSpc>
                <a:spcPct val="133333"/>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5pPr>
            <a:lvl6pPr lvl="5" algn="l">
              <a:lnSpc>
                <a:spcPct val="117647"/>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6pPr>
            <a:lvl7pPr lvl="6" algn="l">
              <a:lnSpc>
                <a:spcPct val="117647"/>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7pPr>
            <a:lvl8pPr lvl="7" algn="l">
              <a:lnSpc>
                <a:spcPct val="117647"/>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8pPr>
            <a:lvl9pPr lvl="8" algn="l">
              <a:lnSpc>
                <a:spcPct val="117647"/>
              </a:lnSpc>
              <a:spcBef>
                <a:spcPts val="0"/>
              </a:spcBef>
              <a:spcAft>
                <a:spcPts val="0"/>
              </a:spcAft>
              <a:buClr>
                <a:schemeClr val="dk2"/>
              </a:buClr>
              <a:buSzPts val="4000"/>
              <a:buFont typeface="Georgia"/>
              <a:buNone/>
              <a:defRPr sz="4000">
                <a:solidFill>
                  <a:schemeClr val="dk2"/>
                </a:solidFill>
                <a:latin typeface="Georgia"/>
                <a:ea typeface="Georgia"/>
                <a:cs typeface="Georgia"/>
                <a:sym typeface="Georgia"/>
              </a:defRPr>
            </a:lvl9pPr>
          </a:lstStyle>
          <a:p/>
        </p:txBody>
      </p:sp>
      <p:sp>
        <p:nvSpPr>
          <p:cNvPr id="138" name="Google Shape;138;p30"/>
          <p:cNvSpPr txBox="1"/>
          <p:nvPr>
            <p:ph idx="1" type="body"/>
          </p:nvPr>
        </p:nvSpPr>
        <p:spPr>
          <a:xfrm>
            <a:off x="214282" y="1643050"/>
            <a:ext cx="8572500" cy="4931400"/>
          </a:xfrm>
          <a:prstGeom prst="rect">
            <a:avLst/>
          </a:prstGeom>
          <a:noFill/>
          <a:ln>
            <a:noFill/>
          </a:ln>
        </p:spPr>
        <p:txBody>
          <a:bodyPr anchorCtr="0" anchor="t" bIns="91425" lIns="91425" spcFirstLastPara="1" rIns="91425" wrap="square" tIns="91425">
            <a:noAutofit/>
          </a:bodyPr>
          <a:lstStyle>
            <a:lvl1pPr indent="-228600" lvl="0" marL="457200" algn="l">
              <a:lnSpc>
                <a:spcPct val="80000"/>
              </a:lnSpc>
              <a:spcBef>
                <a:spcPts val="0"/>
              </a:spcBef>
              <a:spcAft>
                <a:spcPts val="0"/>
              </a:spcAft>
              <a:buClr>
                <a:schemeClr val="dk2"/>
              </a:buClr>
              <a:buSzPts val="2200"/>
              <a:buFont typeface="Calibri"/>
              <a:buNone/>
              <a:defRPr sz="2200"/>
            </a:lvl1pPr>
            <a:lvl2pPr indent="-368300" lvl="1" marL="914400" algn="l">
              <a:lnSpc>
                <a:spcPct val="80000"/>
              </a:lnSpc>
              <a:spcBef>
                <a:spcPts val="800"/>
              </a:spcBef>
              <a:spcAft>
                <a:spcPts val="0"/>
              </a:spcAft>
              <a:buClr>
                <a:schemeClr val="dk2"/>
              </a:buClr>
              <a:buSzPts val="2200"/>
              <a:buFont typeface="Arial"/>
              <a:buChar char="•"/>
              <a:defRPr sz="2200">
                <a:solidFill>
                  <a:schemeClr val="dk2"/>
                </a:solidFill>
              </a:defRPr>
            </a:lvl2pPr>
            <a:lvl3pPr indent="-355600" lvl="2" marL="1371600" algn="l">
              <a:lnSpc>
                <a:spcPct val="80000"/>
              </a:lnSpc>
              <a:spcBef>
                <a:spcPts val="800"/>
              </a:spcBef>
              <a:spcAft>
                <a:spcPts val="0"/>
              </a:spcAft>
              <a:buSzPts val="2000"/>
              <a:buChar char="➜"/>
              <a:defRPr sz="2000"/>
            </a:lvl3pPr>
            <a:lvl4pPr indent="-342900" lvl="3" marL="1828800" algn="l">
              <a:lnSpc>
                <a:spcPct val="80000"/>
              </a:lnSpc>
              <a:spcBef>
                <a:spcPts val="800"/>
              </a:spcBef>
              <a:spcAft>
                <a:spcPts val="0"/>
              </a:spcAft>
              <a:buSzPts val="1800"/>
              <a:buChar char="➜"/>
              <a:defRPr sz="1800"/>
            </a:lvl4pPr>
            <a:lvl5pPr indent="-330200" lvl="4" marL="2286000" algn="l">
              <a:lnSpc>
                <a:spcPct val="80000"/>
              </a:lnSpc>
              <a:spcBef>
                <a:spcPts val="800"/>
              </a:spcBef>
              <a:spcAft>
                <a:spcPts val="0"/>
              </a:spcAft>
              <a:buSzPts val="1600"/>
              <a:buChar char="➜"/>
              <a:defRPr sz="1600"/>
            </a:lvl5pPr>
            <a:lvl6pPr indent="-342900" lvl="5" marL="2743200" algn="l">
              <a:lnSpc>
                <a:spcPct val="100000"/>
              </a:lnSpc>
              <a:spcBef>
                <a:spcPts val="800"/>
              </a:spcBef>
              <a:spcAft>
                <a:spcPts val="0"/>
              </a:spcAft>
              <a:buSzPts val="1800"/>
              <a:buChar char="»"/>
              <a:defRPr sz="1800">
                <a:solidFill>
                  <a:schemeClr val="accent3"/>
                </a:solidFill>
                <a:latin typeface="Calibri"/>
                <a:ea typeface="Calibri"/>
                <a:cs typeface="Calibri"/>
                <a:sym typeface="Calibri"/>
              </a:defRPr>
            </a:lvl6pPr>
            <a:lvl7pPr indent="-330200" lvl="6" marL="3200400" algn="l">
              <a:lnSpc>
                <a:spcPct val="100000"/>
              </a:lnSpc>
              <a:spcBef>
                <a:spcPts val="0"/>
              </a:spcBef>
              <a:spcAft>
                <a:spcPts val="0"/>
              </a:spcAft>
              <a:buSzPts val="1600"/>
              <a:buChar char="»"/>
              <a:defRPr sz="1600">
                <a:solidFill>
                  <a:schemeClr val="accent3"/>
                </a:solidFill>
                <a:latin typeface="Calibri"/>
                <a:ea typeface="Calibri"/>
                <a:cs typeface="Calibri"/>
                <a:sym typeface="Calibri"/>
              </a:defRPr>
            </a:lvl7pPr>
            <a:lvl8pPr indent="-323850" lvl="7" marL="3657600" algn="l">
              <a:lnSpc>
                <a:spcPct val="100000"/>
              </a:lnSpc>
              <a:spcBef>
                <a:spcPts val="0"/>
              </a:spcBef>
              <a:spcAft>
                <a:spcPts val="0"/>
              </a:spcAft>
              <a:buSzPts val="1500"/>
              <a:buChar char="»"/>
              <a:defRPr sz="1500">
                <a:solidFill>
                  <a:schemeClr val="accent3"/>
                </a:solidFill>
                <a:latin typeface="Calibri"/>
                <a:ea typeface="Calibri"/>
                <a:cs typeface="Calibri"/>
                <a:sym typeface="Calibri"/>
              </a:defRPr>
            </a:lvl8pPr>
            <a:lvl9pPr indent="-317500" lvl="8" marL="4114800" algn="l">
              <a:lnSpc>
                <a:spcPct val="100000"/>
              </a:lnSpc>
              <a:spcBef>
                <a:spcPts val="0"/>
              </a:spcBef>
              <a:spcAft>
                <a:spcPts val="0"/>
              </a:spcAft>
              <a:buSzPts val="1400"/>
              <a:buChar char="»"/>
              <a:defRPr sz="1400">
                <a:solidFill>
                  <a:schemeClr val="accent3"/>
                </a:solidFill>
                <a:latin typeface="Calibri"/>
                <a:ea typeface="Calibri"/>
                <a:cs typeface="Calibri"/>
                <a:sym typeface="Calibri"/>
              </a:defRPr>
            </a:lvl9pPr>
          </a:lstStyle>
          <a:p/>
        </p:txBody>
      </p:sp>
      <p:sp>
        <p:nvSpPr>
          <p:cNvPr id="139" name="Google Shape;139;p30"/>
          <p:cNvSpPr txBox="1"/>
          <p:nvPr>
            <p:ph idx="10" type="dt"/>
          </p:nvPr>
        </p:nvSpPr>
        <p:spPr>
          <a:xfrm>
            <a:off x="7972425" y="612775"/>
            <a:ext cx="957300"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800"/>
              <a:buFont typeface="Calibri"/>
              <a:buNone/>
              <a:defRPr b="0" i="0" sz="800" u="none" cap="none" strike="noStrike">
                <a:solidFill>
                  <a:schemeClr val="accent2"/>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40" name="Google Shape;140;p30"/>
          <p:cNvSpPr txBox="1"/>
          <p:nvPr>
            <p:ph idx="11" type="ftr"/>
          </p:nvPr>
        </p:nvSpPr>
        <p:spPr>
          <a:xfrm>
            <a:off x="6643688" y="612775"/>
            <a:ext cx="13257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accent2"/>
              </a:buClr>
              <a:buSzPts val="800"/>
              <a:buFont typeface="Calibri"/>
              <a:buNone/>
              <a:defRPr b="0" i="0" sz="800" u="none" cap="none" strike="noStrike">
                <a:solidFill>
                  <a:schemeClr val="accent2"/>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2" type="sldNum"/>
          </p:nvPr>
        </p:nvSpPr>
        <p:spPr>
          <a:xfrm>
            <a:off x="7429500" y="6429375"/>
            <a:ext cx="1333500" cy="3651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1pPr>
            <a:lvl2pPr indent="0" lvl="1"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2pPr>
            <a:lvl3pPr indent="0" lvl="2"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3pPr>
            <a:lvl4pPr indent="0" lvl="3"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4pPr>
            <a:lvl5pPr indent="0" lvl="4"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5pPr>
            <a:lvl6pPr indent="0" lvl="5"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6pPr>
            <a:lvl7pPr indent="0" lvl="6"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7pPr>
            <a:lvl8pPr indent="0" lvl="7"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8pPr>
            <a:lvl9pPr indent="0" lvl="8" marL="0" marR="0" algn="r">
              <a:lnSpc>
                <a:spcPct val="100000"/>
              </a:lnSpc>
              <a:spcBef>
                <a:spcPts val="0"/>
              </a:spcBef>
              <a:spcAft>
                <a:spcPts val="0"/>
              </a:spcAft>
              <a:buClr>
                <a:srgbClr val="8B5D3D"/>
              </a:buClr>
              <a:buSzPts val="300"/>
              <a:buFont typeface="Calibri"/>
              <a:buNone/>
              <a:defRPr b="0" i="1" sz="1200" u="none" cap="none" strike="noStrike">
                <a:solidFill>
                  <a:srgbClr val="8B5D3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6.jp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479425" y="115190"/>
            <a:ext cx="8226600" cy="706500"/>
          </a:xfrm>
          <a:prstGeom prst="rect">
            <a:avLst/>
          </a:prstGeom>
          <a:noFill/>
          <a:ln>
            <a:noFill/>
          </a:ln>
        </p:spPr>
        <p:txBody>
          <a:bodyPr anchorCtr="0" anchor="ctr" bIns="91425" lIns="91425" spcFirstLastPara="1" rIns="91425" wrap="square" tIns="91425">
            <a:noAutofit/>
          </a:bodyPr>
          <a:lstStyle>
            <a:lvl1pPr lvl="0"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1pPr>
            <a:lvl2pPr lvl="1"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2pPr>
            <a:lvl3pPr lvl="2"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3pPr>
            <a:lvl4pPr lvl="3"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4pPr>
            <a:lvl5pPr lvl="4" marR="0" algn="l">
              <a:lnSpc>
                <a:spcPct val="133333"/>
              </a:lnSpc>
              <a:spcBef>
                <a:spcPts val="0"/>
              </a:spcBef>
              <a:spcAft>
                <a:spcPts val="0"/>
              </a:spcAft>
              <a:buClr>
                <a:srgbClr val="595959"/>
              </a:buClr>
              <a:buSzPts val="3000"/>
              <a:buFont typeface="Arial"/>
              <a:buNone/>
              <a:defRPr b="1" i="0" sz="3000" u="none" cap="none" strike="noStrike">
                <a:solidFill>
                  <a:srgbClr val="595959"/>
                </a:solidFill>
                <a:latin typeface="Arial"/>
                <a:ea typeface="Arial"/>
                <a:cs typeface="Arial"/>
                <a:sym typeface="Arial"/>
              </a:defRPr>
            </a:lvl5pPr>
            <a:lvl6pPr lvl="5"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6pPr>
            <a:lvl7pPr lvl="6"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7pPr>
            <a:lvl8pPr lvl="7"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8pPr>
            <a:lvl9pPr lvl="8" marR="0" algn="l">
              <a:lnSpc>
                <a:spcPct val="117647"/>
              </a:lnSpc>
              <a:spcBef>
                <a:spcPts val="0"/>
              </a:spcBef>
              <a:spcAft>
                <a:spcPts val="0"/>
              </a:spcAft>
              <a:buClr>
                <a:srgbClr val="993333"/>
              </a:buClr>
              <a:buSzPts val="3400"/>
              <a:buFont typeface="Arial"/>
              <a:buNone/>
              <a:defRPr b="1" i="0" sz="3400" u="none" cap="none" strike="noStrike">
                <a:solidFill>
                  <a:srgbClr val="993333"/>
                </a:solidFill>
                <a:latin typeface="Arial"/>
                <a:ea typeface="Arial"/>
                <a:cs typeface="Arial"/>
                <a:sym typeface="Arial"/>
              </a:defRPr>
            </a:lvl9pPr>
          </a:lstStyle>
          <a:p/>
        </p:txBody>
      </p:sp>
      <p:sp>
        <p:nvSpPr>
          <p:cNvPr id="78" name="Google Shape;78;p17"/>
          <p:cNvSpPr txBox="1"/>
          <p:nvPr>
            <p:ph idx="1" type="body"/>
          </p:nvPr>
        </p:nvSpPr>
        <p:spPr>
          <a:xfrm>
            <a:off x="457200" y="1295400"/>
            <a:ext cx="8248800" cy="4114800"/>
          </a:xfrm>
          <a:prstGeom prst="rect">
            <a:avLst/>
          </a:prstGeom>
          <a:noFill/>
          <a:ln>
            <a:noFill/>
          </a:ln>
        </p:spPr>
        <p:txBody>
          <a:bodyPr anchorCtr="0" anchor="t" bIns="91425" lIns="91425" spcFirstLastPara="1" rIns="91425" wrap="square" tIns="91425">
            <a:noAutofit/>
          </a:bodyPr>
          <a:lstStyle>
            <a:lvl1pPr indent="-374650" lvl="0" marL="457200" marR="0" algn="l">
              <a:lnSpc>
                <a:spcPct val="117391"/>
              </a:lnSpc>
              <a:spcBef>
                <a:spcPts val="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1pPr>
            <a:lvl2pPr indent="-374650" lvl="1" marL="914400" marR="0" algn="l">
              <a:lnSpc>
                <a:spcPct val="121739"/>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2pPr>
            <a:lvl3pPr indent="-374650" lvl="2" marL="1371600" marR="0" algn="l">
              <a:lnSpc>
                <a:spcPct val="100000"/>
              </a:lnSpc>
              <a:spcBef>
                <a:spcPts val="140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3pPr>
            <a:lvl4pPr indent="-374650" lvl="3" marL="18288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4pPr>
            <a:lvl5pPr indent="-374650" lvl="4" marL="2286000" marR="0" algn="l">
              <a:lnSpc>
                <a:spcPct val="100000"/>
              </a:lnSpc>
              <a:spcBef>
                <a:spcPts val="460"/>
              </a:spcBef>
              <a:spcAft>
                <a:spcPts val="0"/>
              </a:spcAft>
              <a:buClr>
                <a:srgbClr val="9FAD28"/>
              </a:buClr>
              <a:buSzPts val="2300"/>
              <a:buFont typeface="Merriweather Sans"/>
              <a:buChar char="➜"/>
              <a:defRPr b="0" i="0" sz="2300" u="none" cap="none" strike="noStrike">
                <a:solidFill>
                  <a:schemeClr val="dk1"/>
                </a:solidFill>
                <a:latin typeface="Arial"/>
                <a:ea typeface="Arial"/>
                <a:cs typeface="Arial"/>
                <a:sym typeface="Arial"/>
              </a:defRPr>
            </a:lvl5pPr>
            <a:lvl6pPr indent="-374650" lvl="5" marL="27432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6pPr>
            <a:lvl7pPr indent="-374650" lvl="6" marL="32004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7pPr>
            <a:lvl8pPr indent="-374650" lvl="7" marL="36576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8pPr>
            <a:lvl9pPr indent="-374650" lvl="8" marL="4114800" marR="0" algn="l">
              <a:lnSpc>
                <a:spcPct val="100000"/>
              </a:lnSpc>
              <a:spcBef>
                <a:spcPts val="46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9pPr>
          </a:lstStyle>
          <a:p/>
        </p:txBody>
      </p:sp>
      <p:sp>
        <p:nvSpPr>
          <p:cNvPr id="79" name="Google Shape;79;p17"/>
          <p:cNvSpPr txBox="1"/>
          <p:nvPr>
            <p:ph idx="12" type="sldNum"/>
          </p:nvPr>
        </p:nvSpPr>
        <p:spPr>
          <a:xfrm>
            <a:off x="381000" y="6477000"/>
            <a:ext cx="20844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300"/>
              <a:buFont typeface="Arial"/>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GB"/>
              <a:t>April, 2012  |   Page </a:t>
            </a:r>
            <a:fld id="{00000000-1234-1234-1234-123412341234}" type="slidenum">
              <a:rPr lang="en-GB"/>
              <a:t>‹#›</a:t>
            </a:fld>
            <a:endParaRPr/>
          </a:p>
        </p:txBody>
      </p:sp>
      <p:cxnSp>
        <p:nvCxnSpPr>
          <p:cNvPr id="80" name="Google Shape;80;p17"/>
          <p:cNvCxnSpPr/>
          <p:nvPr/>
        </p:nvCxnSpPr>
        <p:spPr>
          <a:xfrm>
            <a:off x="533400" y="990600"/>
            <a:ext cx="8077200" cy="0"/>
          </a:xfrm>
          <a:prstGeom prst="straightConnector1">
            <a:avLst/>
          </a:prstGeom>
          <a:noFill/>
          <a:ln cap="flat" cmpd="sng" w="25400">
            <a:solidFill>
              <a:srgbClr val="6A741A"/>
            </a:solidFill>
            <a:prstDash val="solid"/>
            <a:round/>
            <a:headEnd len="sm" w="sm" type="none"/>
            <a:tailEnd len="sm" w="sm" type="none"/>
          </a:ln>
        </p:spPr>
      </p:cxnSp>
      <p:sp>
        <p:nvSpPr>
          <p:cNvPr id="81" name="Google Shape;81;p17"/>
          <p:cNvSpPr/>
          <p:nvPr/>
        </p:nvSpPr>
        <p:spPr>
          <a:xfrm>
            <a:off x="-76200" y="0"/>
            <a:ext cx="381000" cy="6248400"/>
          </a:xfrm>
          <a:prstGeom prst="rect">
            <a:avLst/>
          </a:prstGeom>
          <a:solidFill>
            <a:srgbClr val="8E9B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C:\Users\Admin\Downloads\skoltech-logo (2).jpg" id="82" name="Google Shape;82;p17"/>
          <p:cNvPicPr preferRelativeResize="0"/>
          <p:nvPr/>
        </p:nvPicPr>
        <p:blipFill rotWithShape="1">
          <a:blip r:embed="rId1">
            <a:alphaModFix/>
          </a:blip>
          <a:srcRect b="0" l="0" r="0" t="0"/>
          <a:stretch/>
        </p:blipFill>
        <p:spPr>
          <a:xfrm>
            <a:off x="7772400" y="6397004"/>
            <a:ext cx="1066800" cy="3085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scikit-image.org/docs/dev/auto_examples/edges/plot_line_hough_transform.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33.png"/><Relationship Id="rId8"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1.png"/><Relationship Id="rId6"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arxiv.org/pdf/1710.02726.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5.jp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aishack.in/tutorials/sift-scale-invariant-feature-transform-introduction/" TargetMode="External"/><Relationship Id="rId4" Type="http://schemas.openxmlformats.org/officeDocument/2006/relationships/hyperlink" Target="http://en.wikipedia.org/wiki/Scale-invariant_feature_transfor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0.png"/><Relationship Id="rId6"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0.png"/><Relationship Id="rId6"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idx="1" type="body"/>
          </p:nvPr>
        </p:nvSpPr>
        <p:spPr>
          <a:xfrm>
            <a:off x="457199" y="1295400"/>
            <a:ext cx="8223300" cy="4114800"/>
          </a:xfrm>
          <a:prstGeom prst="rect">
            <a:avLst/>
          </a:prstGeom>
          <a:noFill/>
          <a:ln>
            <a:noFill/>
          </a:ln>
        </p:spPr>
        <p:txBody>
          <a:bodyPr anchorCtr="0" anchor="t" bIns="45700" lIns="91425" spcFirstLastPara="1" rIns="91425" wrap="square" tIns="45700">
            <a:noAutofit/>
          </a:bodyPr>
          <a:lstStyle/>
          <a:p>
            <a:pPr indent="0" lvl="0" marL="0" marR="0" rtl="0" algn="ctr">
              <a:lnSpc>
                <a:spcPct val="112500"/>
              </a:lnSpc>
              <a:spcBef>
                <a:spcPts val="0"/>
              </a:spcBef>
              <a:spcAft>
                <a:spcPts val="0"/>
              </a:spcAft>
              <a:buClr>
                <a:srgbClr val="9FAD28"/>
              </a:buClr>
              <a:buSzPts val="600"/>
              <a:buFont typeface="Merriweather Sans"/>
              <a:buNone/>
            </a:pPr>
            <a:r>
              <a:t/>
            </a:r>
            <a:endParaRPr b="1" i="0" sz="2400" u="none" cap="none" strike="noStrike">
              <a:solidFill>
                <a:srgbClr val="75801E"/>
              </a:solidFill>
              <a:latin typeface="Arial"/>
              <a:ea typeface="Arial"/>
              <a:cs typeface="Arial"/>
              <a:sym typeface="Arial"/>
            </a:endParaRPr>
          </a:p>
          <a:p>
            <a:pPr indent="0" lvl="0" marL="0" marR="0" rtl="0" algn="ctr">
              <a:lnSpc>
                <a:spcPct val="112500"/>
              </a:lnSpc>
              <a:spcBef>
                <a:spcPts val="600"/>
              </a:spcBef>
              <a:spcAft>
                <a:spcPts val="0"/>
              </a:spcAft>
              <a:buClr>
                <a:srgbClr val="9FAD28"/>
              </a:buClr>
              <a:buSzPts val="600"/>
              <a:buFont typeface="Merriweather Sans"/>
              <a:buNone/>
            </a:pPr>
            <a:r>
              <a:t/>
            </a:r>
            <a:endParaRPr b="1" i="0" sz="2400" u="none" cap="none" strike="noStrike">
              <a:solidFill>
                <a:srgbClr val="75801E"/>
              </a:solidFill>
              <a:latin typeface="Arial"/>
              <a:ea typeface="Arial"/>
              <a:cs typeface="Arial"/>
              <a:sym typeface="Arial"/>
            </a:endParaRPr>
          </a:p>
          <a:p>
            <a:pPr indent="0" lvl="0" marL="0" marR="0" rtl="0" algn="ctr">
              <a:lnSpc>
                <a:spcPct val="84375"/>
              </a:lnSpc>
              <a:spcBef>
                <a:spcPts val="600"/>
              </a:spcBef>
              <a:spcAft>
                <a:spcPts val="0"/>
              </a:spcAft>
              <a:buClr>
                <a:srgbClr val="9FAD28"/>
              </a:buClr>
              <a:buSzPts val="800"/>
              <a:buFont typeface="Merriweather Sans"/>
              <a:buNone/>
            </a:pPr>
            <a:r>
              <a:rPr b="1" lang="en-GB" sz="3200">
                <a:solidFill>
                  <a:srgbClr val="595959"/>
                </a:solidFill>
              </a:rPr>
              <a:t>Introduction to Computer Vision</a:t>
            </a:r>
            <a:endParaRPr/>
          </a:p>
          <a:p>
            <a:pPr indent="0" lvl="0" marL="0" marR="0" rtl="0" algn="ctr">
              <a:lnSpc>
                <a:spcPct val="84375"/>
              </a:lnSpc>
              <a:spcBef>
                <a:spcPts val="600"/>
              </a:spcBef>
              <a:spcAft>
                <a:spcPts val="0"/>
              </a:spcAft>
              <a:buClr>
                <a:srgbClr val="9FAD28"/>
              </a:buClr>
              <a:buSzPts val="600"/>
              <a:buFont typeface="Merriweather Sans"/>
              <a:buNone/>
            </a:pPr>
            <a:r>
              <a:t/>
            </a:r>
            <a:endParaRPr b="1" sz="2400">
              <a:solidFill>
                <a:srgbClr val="595959"/>
              </a:solidFill>
            </a:endParaRPr>
          </a:p>
          <a:p>
            <a:pPr indent="0" lvl="0" marL="0" marR="0" rtl="0" algn="ctr">
              <a:lnSpc>
                <a:spcPct val="84375"/>
              </a:lnSpc>
              <a:spcBef>
                <a:spcPts val="600"/>
              </a:spcBef>
              <a:spcAft>
                <a:spcPts val="0"/>
              </a:spcAft>
              <a:buClr>
                <a:srgbClr val="9FAD28"/>
              </a:buClr>
              <a:buSzPts val="600"/>
              <a:buFont typeface="Merriweather Sans"/>
              <a:buNone/>
            </a:pPr>
            <a:r>
              <a:rPr b="1" lang="en-GB" sz="2400">
                <a:solidFill>
                  <a:srgbClr val="595959"/>
                </a:solidFill>
              </a:rPr>
              <a:t>8. Image descriptors.</a:t>
            </a:r>
            <a:endParaRPr b="1" sz="2400">
              <a:solidFill>
                <a:srgbClr val="595959"/>
              </a:solidFill>
            </a:endParaRPr>
          </a:p>
          <a:p>
            <a:pPr indent="0" lvl="0" marL="0" marR="0" rtl="0" algn="ctr">
              <a:lnSpc>
                <a:spcPct val="84375"/>
              </a:lnSpc>
              <a:spcBef>
                <a:spcPts val="600"/>
              </a:spcBef>
              <a:spcAft>
                <a:spcPts val="0"/>
              </a:spcAft>
              <a:buClr>
                <a:srgbClr val="9FAD28"/>
              </a:buClr>
              <a:buSzPts val="600"/>
              <a:buFont typeface="Merriweather Sans"/>
              <a:buNone/>
            </a:pPr>
            <a:r>
              <a:t/>
            </a:r>
            <a:endParaRPr b="1" sz="2400">
              <a:solidFill>
                <a:srgbClr val="595959"/>
              </a:solidFill>
            </a:endParaRPr>
          </a:p>
          <a:p>
            <a:pPr indent="0" lvl="0" marL="0" marR="0" rtl="0" algn="ctr">
              <a:lnSpc>
                <a:spcPct val="135000"/>
              </a:lnSpc>
              <a:spcBef>
                <a:spcPts val="600"/>
              </a:spcBef>
              <a:spcAft>
                <a:spcPts val="0"/>
              </a:spcAft>
              <a:buClr>
                <a:srgbClr val="9FAD28"/>
              </a:buClr>
              <a:buSzPts val="500"/>
              <a:buFont typeface="Merriweather Sans"/>
              <a:buNone/>
            </a:pPr>
            <a:r>
              <a:t/>
            </a:r>
            <a:endParaRPr b="1" sz="2000">
              <a:solidFill>
                <a:srgbClr val="000000"/>
              </a:solidFill>
            </a:endParaRPr>
          </a:p>
          <a:p>
            <a:pPr indent="0" lvl="0" marL="0" marR="0" rtl="0" algn="ctr">
              <a:lnSpc>
                <a:spcPct val="135000"/>
              </a:lnSpc>
              <a:spcBef>
                <a:spcPts val="600"/>
              </a:spcBef>
              <a:spcAft>
                <a:spcPts val="0"/>
              </a:spcAft>
              <a:buClr>
                <a:srgbClr val="9FAD28"/>
              </a:buClr>
              <a:buSzPts val="500"/>
              <a:buFont typeface="Merriweather Sans"/>
              <a:buNone/>
            </a:pPr>
            <a:r>
              <a:rPr lang="en-GB" sz="2000">
                <a:solidFill>
                  <a:srgbClr val="000000"/>
                </a:solidFill>
              </a:rPr>
              <a:t>28</a:t>
            </a:r>
            <a:r>
              <a:rPr lang="en-GB" sz="2000">
                <a:solidFill>
                  <a:srgbClr val="000000"/>
                </a:solidFill>
              </a:rPr>
              <a:t>.11.22</a:t>
            </a:r>
            <a:endParaRPr sz="2000">
              <a:solidFill>
                <a:srgbClr val="000000"/>
              </a:solidFill>
            </a:endParaRPr>
          </a:p>
          <a:p>
            <a:pPr indent="0" lvl="0" marL="0" marR="0" rtl="0" algn="ctr">
              <a:lnSpc>
                <a:spcPct val="135000"/>
              </a:lnSpc>
              <a:spcBef>
                <a:spcPts val="600"/>
              </a:spcBef>
              <a:spcAft>
                <a:spcPts val="0"/>
              </a:spcAft>
              <a:buClr>
                <a:srgbClr val="9FAD28"/>
              </a:buClr>
              <a:buSzPts val="500"/>
              <a:buFont typeface="Merriweather Sans"/>
              <a:buNone/>
            </a:pPr>
            <a:r>
              <a:rPr lang="en-GB" sz="2000">
                <a:solidFill>
                  <a:srgbClr val="000000"/>
                </a:solidFill>
              </a:rPr>
              <a:t>Mikhail Belyaev</a:t>
            </a:r>
            <a:endParaRPr>
              <a:solidFill>
                <a:srgbClr val="000000"/>
              </a:solidFill>
            </a:endParaRPr>
          </a:p>
          <a:p>
            <a:pPr indent="0" lvl="0" marL="0" marR="0" rtl="0" algn="l">
              <a:lnSpc>
                <a:spcPct val="112500"/>
              </a:lnSpc>
              <a:spcBef>
                <a:spcPts val="600"/>
              </a:spcBef>
              <a:spcAft>
                <a:spcPts val="0"/>
              </a:spcAft>
              <a:buClr>
                <a:srgbClr val="9FAD28"/>
              </a:buClr>
              <a:buSzPts val="600"/>
              <a:buFont typeface="Merriweather Sans"/>
              <a:buNone/>
            </a:pPr>
            <a:r>
              <a:t/>
            </a:r>
            <a:endParaRPr b="1" i="0" sz="2400" u="none" cap="none" strike="noStrike">
              <a:solidFill>
                <a:srgbClr val="75801E"/>
              </a:solidFill>
              <a:latin typeface="Arial"/>
              <a:ea typeface="Arial"/>
              <a:cs typeface="Arial"/>
              <a:sym typeface="Arial"/>
            </a:endParaRPr>
          </a:p>
          <a:p>
            <a:pPr indent="0" lvl="0" marL="0" marR="0" rtl="0" algn="l">
              <a:lnSpc>
                <a:spcPct val="112500"/>
              </a:lnSpc>
              <a:spcBef>
                <a:spcPts val="600"/>
              </a:spcBef>
              <a:spcAft>
                <a:spcPts val="0"/>
              </a:spcAft>
              <a:buClr>
                <a:srgbClr val="9FAD28"/>
              </a:buClr>
              <a:buSzPts val="600"/>
              <a:buFont typeface="Merriweather Sans"/>
              <a:buNone/>
            </a:pPr>
            <a:r>
              <a:t/>
            </a:r>
            <a:endParaRPr b="1" i="0" sz="2400" u="none" cap="none" strike="noStrike">
              <a:solidFill>
                <a:srgbClr val="75801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Probabilistic Hough</a:t>
            </a:r>
            <a:endParaRPr/>
          </a:p>
        </p:txBody>
      </p:sp>
      <p:pic>
        <p:nvPicPr>
          <p:cNvPr id="220" name="Google Shape;220;p40"/>
          <p:cNvPicPr preferRelativeResize="0"/>
          <p:nvPr/>
        </p:nvPicPr>
        <p:blipFill>
          <a:blip r:embed="rId3">
            <a:alphaModFix/>
          </a:blip>
          <a:stretch>
            <a:fillRect/>
          </a:stretch>
        </p:blipFill>
        <p:spPr>
          <a:xfrm>
            <a:off x="152400" y="3248100"/>
            <a:ext cx="9046725" cy="3015575"/>
          </a:xfrm>
          <a:prstGeom prst="rect">
            <a:avLst/>
          </a:prstGeom>
          <a:noFill/>
          <a:ln>
            <a:noFill/>
          </a:ln>
        </p:spPr>
      </p:pic>
      <p:sp>
        <p:nvSpPr>
          <p:cNvPr id="221" name="Google Shape;221;p40"/>
          <p:cNvSpPr txBox="1"/>
          <p:nvPr>
            <p:ph idx="4294967295" type="body"/>
          </p:nvPr>
        </p:nvSpPr>
        <p:spPr>
          <a:xfrm>
            <a:off x="457200" y="962156"/>
            <a:ext cx="8229600" cy="242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GB"/>
              <a:t>Hough transform allows you to identify lines, but usually you need intervals.</a:t>
            </a:r>
            <a:endParaRPr/>
          </a:p>
          <a:p>
            <a:pPr indent="-374650" lvl="0" marL="457200" rtl="0" algn="l">
              <a:spcBef>
                <a:spcPts val="0"/>
              </a:spcBef>
              <a:spcAft>
                <a:spcPts val="0"/>
              </a:spcAft>
              <a:buSzPts val="2300"/>
              <a:buChar char="-"/>
            </a:pPr>
            <a:r>
              <a:rPr lang="en-GB"/>
              <a:t>You can identify it manually (e.g. via intersection with edges)</a:t>
            </a:r>
            <a:endParaRPr/>
          </a:p>
          <a:p>
            <a:pPr indent="-374650" lvl="0" marL="457200" rtl="0" algn="l">
              <a:spcBef>
                <a:spcPts val="0"/>
              </a:spcBef>
              <a:spcAft>
                <a:spcPts val="0"/>
              </a:spcAft>
              <a:buSzPts val="2300"/>
              <a:buChar char="-"/>
            </a:pPr>
            <a:r>
              <a:rPr lang="en-GB"/>
              <a:t>Or you can use skimage probabilistic Hough</a:t>
            </a:r>
            <a:endParaRPr/>
          </a:p>
        </p:txBody>
      </p:sp>
      <p:sp>
        <p:nvSpPr>
          <p:cNvPr id="222" name="Google Shape;222;p40"/>
          <p:cNvSpPr txBox="1"/>
          <p:nvPr/>
        </p:nvSpPr>
        <p:spPr>
          <a:xfrm>
            <a:off x="871525" y="6263675"/>
            <a:ext cx="58152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4"/>
              </a:rPr>
              <a:t>https://scikit-image.org/docs/dev/auto_examples/edges/plot_line_hough_transform.html</a:t>
            </a:r>
            <a:r>
              <a:rPr lang="en-GB"/>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Identifying sudoku-ness</a:t>
            </a:r>
            <a:endParaRPr/>
          </a:p>
        </p:txBody>
      </p:sp>
      <p:sp>
        <p:nvSpPr>
          <p:cNvPr id="229" name="Google Shape;229;p41"/>
          <p:cNvSpPr txBox="1"/>
          <p:nvPr/>
        </p:nvSpPr>
        <p:spPr>
          <a:xfrm>
            <a:off x="931325" y="1926025"/>
            <a:ext cx="7653900" cy="3411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2600"/>
          </a:p>
        </p:txBody>
      </p:sp>
      <p:pic>
        <p:nvPicPr>
          <p:cNvPr id="230" name="Google Shape;230;p41"/>
          <p:cNvPicPr preferRelativeResize="0"/>
          <p:nvPr/>
        </p:nvPicPr>
        <p:blipFill>
          <a:blip r:embed="rId3">
            <a:alphaModFix/>
          </a:blip>
          <a:stretch>
            <a:fillRect/>
          </a:stretch>
        </p:blipFill>
        <p:spPr>
          <a:xfrm>
            <a:off x="4580250" y="1284775"/>
            <a:ext cx="4114800" cy="3986665"/>
          </a:xfrm>
          <a:prstGeom prst="rect">
            <a:avLst/>
          </a:prstGeom>
          <a:noFill/>
          <a:ln>
            <a:noFill/>
          </a:ln>
        </p:spPr>
      </p:pic>
      <p:pic>
        <p:nvPicPr>
          <p:cNvPr id="231" name="Google Shape;231;p41"/>
          <p:cNvPicPr preferRelativeResize="0"/>
          <p:nvPr/>
        </p:nvPicPr>
        <p:blipFill>
          <a:blip r:embed="rId4">
            <a:alphaModFix/>
          </a:blip>
          <a:stretch>
            <a:fillRect/>
          </a:stretch>
        </p:blipFill>
        <p:spPr>
          <a:xfrm>
            <a:off x="435425" y="1257300"/>
            <a:ext cx="4114800" cy="4038600"/>
          </a:xfrm>
          <a:prstGeom prst="rect">
            <a:avLst/>
          </a:prstGeom>
          <a:noFill/>
          <a:ln>
            <a:noFill/>
          </a:ln>
        </p:spPr>
      </p:pic>
      <p:sp>
        <p:nvSpPr>
          <p:cNvPr id="232" name="Google Shape;232;p41"/>
          <p:cNvSpPr txBox="1"/>
          <p:nvPr/>
        </p:nvSpPr>
        <p:spPr>
          <a:xfrm>
            <a:off x="722775" y="5479675"/>
            <a:ext cx="69498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t>Probabilistic hough or template matching with large cross can be used to select a contour with sudoku</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Recognize digits. Templates</a:t>
            </a:r>
            <a:endParaRPr>
              <a:solidFill>
                <a:schemeClr val="accent3"/>
              </a:solidFill>
            </a:endParaRPr>
          </a:p>
        </p:txBody>
      </p:sp>
      <p:sp>
        <p:nvSpPr>
          <p:cNvPr id="238" name="Google Shape;238;p42"/>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sp>
        <p:nvSpPr>
          <p:cNvPr id="239" name="Google Shape;239;p42"/>
          <p:cNvSpPr txBox="1"/>
          <p:nvPr/>
        </p:nvSpPr>
        <p:spPr>
          <a:xfrm>
            <a:off x="722350" y="1286725"/>
            <a:ext cx="8067300" cy="522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p>
        </p:txBody>
      </p:sp>
      <p:pic>
        <p:nvPicPr>
          <p:cNvPr id="240" name="Google Shape;240;p42"/>
          <p:cNvPicPr preferRelativeResize="0"/>
          <p:nvPr/>
        </p:nvPicPr>
        <p:blipFill rotWithShape="1">
          <a:blip r:embed="rId3">
            <a:alphaModFix/>
          </a:blip>
          <a:srcRect b="10489" l="14019" r="5594" t="4642"/>
          <a:stretch/>
        </p:blipFill>
        <p:spPr>
          <a:xfrm>
            <a:off x="563550" y="2642513"/>
            <a:ext cx="3401771" cy="3479675"/>
          </a:xfrm>
          <a:prstGeom prst="rect">
            <a:avLst/>
          </a:prstGeom>
          <a:noFill/>
          <a:ln>
            <a:noFill/>
          </a:ln>
        </p:spPr>
      </p:pic>
      <p:pic>
        <p:nvPicPr>
          <p:cNvPr id="241" name="Google Shape;241;p42"/>
          <p:cNvPicPr preferRelativeResize="0"/>
          <p:nvPr/>
        </p:nvPicPr>
        <p:blipFill>
          <a:blip r:embed="rId4">
            <a:alphaModFix/>
          </a:blip>
          <a:stretch>
            <a:fillRect/>
          </a:stretch>
        </p:blipFill>
        <p:spPr>
          <a:xfrm>
            <a:off x="5191972" y="2490136"/>
            <a:ext cx="3836750" cy="3757863"/>
          </a:xfrm>
          <a:prstGeom prst="rect">
            <a:avLst/>
          </a:prstGeom>
          <a:noFill/>
          <a:ln>
            <a:noFill/>
          </a:ln>
        </p:spPr>
      </p:pic>
      <p:cxnSp>
        <p:nvCxnSpPr>
          <p:cNvPr id="242" name="Google Shape;242;p42"/>
          <p:cNvCxnSpPr>
            <a:stCxn id="240" idx="3"/>
            <a:endCxn id="241" idx="1"/>
          </p:cNvCxnSpPr>
          <p:nvPr/>
        </p:nvCxnSpPr>
        <p:spPr>
          <a:xfrm flipH="1" rot="10800000">
            <a:off x="3965321" y="4369150"/>
            <a:ext cx="1226700" cy="13200"/>
          </a:xfrm>
          <a:prstGeom prst="straightConnector1">
            <a:avLst/>
          </a:prstGeom>
          <a:noFill/>
          <a:ln cap="flat" cmpd="sng" w="76200">
            <a:solidFill>
              <a:schemeClr val="dk2"/>
            </a:solidFill>
            <a:prstDash val="solid"/>
            <a:round/>
            <a:headEnd len="med" w="med" type="none"/>
            <a:tailEnd len="med" w="med" type="stealth"/>
          </a:ln>
        </p:spPr>
      </p:cxnSp>
      <p:sp>
        <p:nvSpPr>
          <p:cNvPr id="243" name="Google Shape;243;p42"/>
          <p:cNvSpPr txBox="1"/>
          <p:nvPr>
            <p:ph idx="1" type="body"/>
          </p:nvPr>
        </p:nvSpPr>
        <p:spPr>
          <a:xfrm>
            <a:off x="457200" y="962156"/>
            <a:ext cx="8229600" cy="242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GB"/>
              <a:t>Last year we used templates</a:t>
            </a:r>
            <a:endParaRPr/>
          </a:p>
          <a:p>
            <a:pPr indent="-374650" lvl="0" marL="457200" rtl="0" algn="l">
              <a:spcBef>
                <a:spcPts val="0"/>
              </a:spcBef>
              <a:spcAft>
                <a:spcPts val="0"/>
              </a:spcAft>
              <a:buSzPts val="2300"/>
              <a:buChar char="-"/>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Recognize digits. Templates</a:t>
            </a:r>
            <a:endParaRPr>
              <a:solidFill>
                <a:schemeClr val="accent3"/>
              </a:solidFill>
            </a:endParaRPr>
          </a:p>
        </p:txBody>
      </p:sp>
      <p:sp>
        <p:nvSpPr>
          <p:cNvPr id="249" name="Google Shape;249;p43"/>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sp>
        <p:nvSpPr>
          <p:cNvPr id="250" name="Google Shape;250;p43"/>
          <p:cNvSpPr txBox="1"/>
          <p:nvPr/>
        </p:nvSpPr>
        <p:spPr>
          <a:xfrm>
            <a:off x="722350" y="1286725"/>
            <a:ext cx="8067300" cy="522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p>
        </p:txBody>
      </p:sp>
      <p:pic>
        <p:nvPicPr>
          <p:cNvPr id="251" name="Google Shape;251;p43"/>
          <p:cNvPicPr preferRelativeResize="0"/>
          <p:nvPr/>
        </p:nvPicPr>
        <p:blipFill rotWithShape="1">
          <a:blip r:embed="rId3">
            <a:alphaModFix/>
          </a:blip>
          <a:srcRect b="10489" l="14019" r="5594" t="4642"/>
          <a:stretch/>
        </p:blipFill>
        <p:spPr>
          <a:xfrm>
            <a:off x="563550" y="2642513"/>
            <a:ext cx="3401771" cy="3479675"/>
          </a:xfrm>
          <a:prstGeom prst="rect">
            <a:avLst/>
          </a:prstGeom>
          <a:noFill/>
          <a:ln>
            <a:noFill/>
          </a:ln>
        </p:spPr>
      </p:pic>
      <p:pic>
        <p:nvPicPr>
          <p:cNvPr id="252" name="Google Shape;252;p43"/>
          <p:cNvPicPr preferRelativeResize="0"/>
          <p:nvPr/>
        </p:nvPicPr>
        <p:blipFill>
          <a:blip r:embed="rId4">
            <a:alphaModFix/>
          </a:blip>
          <a:stretch>
            <a:fillRect/>
          </a:stretch>
        </p:blipFill>
        <p:spPr>
          <a:xfrm>
            <a:off x="5191972" y="2490136"/>
            <a:ext cx="3836750" cy="3757863"/>
          </a:xfrm>
          <a:prstGeom prst="rect">
            <a:avLst/>
          </a:prstGeom>
          <a:noFill/>
          <a:ln>
            <a:noFill/>
          </a:ln>
        </p:spPr>
      </p:pic>
      <p:cxnSp>
        <p:nvCxnSpPr>
          <p:cNvPr id="253" name="Google Shape;253;p43"/>
          <p:cNvCxnSpPr>
            <a:stCxn id="251" idx="3"/>
            <a:endCxn id="252" idx="1"/>
          </p:cNvCxnSpPr>
          <p:nvPr/>
        </p:nvCxnSpPr>
        <p:spPr>
          <a:xfrm flipH="1" rot="10800000">
            <a:off x="3965321" y="4369150"/>
            <a:ext cx="1226700" cy="13200"/>
          </a:xfrm>
          <a:prstGeom prst="straightConnector1">
            <a:avLst/>
          </a:prstGeom>
          <a:noFill/>
          <a:ln cap="flat" cmpd="sng" w="76200">
            <a:solidFill>
              <a:schemeClr val="dk2"/>
            </a:solidFill>
            <a:prstDash val="solid"/>
            <a:round/>
            <a:headEnd len="med" w="med" type="none"/>
            <a:tailEnd len="med" w="med" type="stealth"/>
          </a:ln>
        </p:spPr>
      </p:cxnSp>
      <p:sp>
        <p:nvSpPr>
          <p:cNvPr id="254" name="Google Shape;254;p43"/>
          <p:cNvSpPr txBox="1"/>
          <p:nvPr>
            <p:ph idx="1" type="body"/>
          </p:nvPr>
        </p:nvSpPr>
        <p:spPr>
          <a:xfrm>
            <a:off x="457200" y="962156"/>
            <a:ext cx="8229600" cy="242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GB"/>
              <a:t>Last year we used templates</a:t>
            </a:r>
            <a:endParaRPr/>
          </a:p>
          <a:p>
            <a:pPr indent="-374650" lvl="0" marL="457200" rtl="0" algn="l">
              <a:spcBef>
                <a:spcPts val="0"/>
              </a:spcBef>
              <a:spcAft>
                <a:spcPts val="0"/>
              </a:spcAft>
              <a:buSzPts val="2300"/>
              <a:buChar char="-"/>
            </a:pPr>
            <a:r>
              <a:rPr lang="en-GB"/>
              <a:t>Issues: different fonts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Recognize digits. Templates</a:t>
            </a:r>
            <a:endParaRPr>
              <a:solidFill>
                <a:schemeClr val="accent3"/>
              </a:solidFill>
            </a:endParaRPr>
          </a:p>
        </p:txBody>
      </p:sp>
      <p:sp>
        <p:nvSpPr>
          <p:cNvPr id="260" name="Google Shape;260;p44"/>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sp>
        <p:nvSpPr>
          <p:cNvPr id="261" name="Google Shape;261;p44"/>
          <p:cNvSpPr txBox="1"/>
          <p:nvPr/>
        </p:nvSpPr>
        <p:spPr>
          <a:xfrm>
            <a:off x="722350" y="1286725"/>
            <a:ext cx="8067300" cy="522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p>
        </p:txBody>
      </p:sp>
      <p:sp>
        <p:nvSpPr>
          <p:cNvPr id="262" name="Google Shape;262;p44"/>
          <p:cNvSpPr txBox="1"/>
          <p:nvPr>
            <p:ph idx="1" type="body"/>
          </p:nvPr>
        </p:nvSpPr>
        <p:spPr>
          <a:xfrm>
            <a:off x="457200" y="962156"/>
            <a:ext cx="8229600" cy="242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GB"/>
              <a:t>Last year we used templates</a:t>
            </a:r>
            <a:endParaRPr/>
          </a:p>
          <a:p>
            <a:pPr indent="-374650" lvl="0" marL="457200" rtl="0" algn="l">
              <a:spcBef>
                <a:spcPts val="0"/>
              </a:spcBef>
              <a:spcAft>
                <a:spcPts val="0"/>
              </a:spcAft>
              <a:buSzPts val="2300"/>
              <a:buChar char="-"/>
            </a:pPr>
            <a:r>
              <a:rPr lang="en-GB"/>
              <a:t>Issues: different fonts</a:t>
            </a:r>
            <a:endParaRPr/>
          </a:p>
        </p:txBody>
      </p:sp>
      <p:pic>
        <p:nvPicPr>
          <p:cNvPr id="263" name="Google Shape;263;p44"/>
          <p:cNvPicPr preferRelativeResize="0"/>
          <p:nvPr/>
        </p:nvPicPr>
        <p:blipFill rotWithShape="1">
          <a:blip r:embed="rId3">
            <a:alphaModFix/>
          </a:blip>
          <a:srcRect b="23768" l="0" r="0" t="14445"/>
          <a:stretch/>
        </p:blipFill>
        <p:spPr>
          <a:xfrm>
            <a:off x="1757375" y="2724575"/>
            <a:ext cx="4600700" cy="3790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Recognize digits. Templates</a:t>
            </a:r>
            <a:endParaRPr>
              <a:solidFill>
                <a:schemeClr val="accent3"/>
              </a:solidFill>
            </a:endParaRPr>
          </a:p>
        </p:txBody>
      </p:sp>
      <p:sp>
        <p:nvSpPr>
          <p:cNvPr id="269" name="Google Shape;269;p45"/>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sp>
        <p:nvSpPr>
          <p:cNvPr id="270" name="Google Shape;270;p45"/>
          <p:cNvSpPr txBox="1"/>
          <p:nvPr/>
        </p:nvSpPr>
        <p:spPr>
          <a:xfrm>
            <a:off x="722350" y="1286725"/>
            <a:ext cx="8067300" cy="522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p>
        </p:txBody>
      </p:sp>
      <p:sp>
        <p:nvSpPr>
          <p:cNvPr id="271" name="Google Shape;271;p45"/>
          <p:cNvSpPr txBox="1"/>
          <p:nvPr>
            <p:ph idx="1" type="body"/>
          </p:nvPr>
        </p:nvSpPr>
        <p:spPr>
          <a:xfrm>
            <a:off x="457200" y="962156"/>
            <a:ext cx="8229600" cy="242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GB"/>
              <a:t>Last year we used templates</a:t>
            </a:r>
            <a:endParaRPr/>
          </a:p>
          <a:p>
            <a:pPr indent="-374650" lvl="0" marL="457200" rtl="0" algn="l">
              <a:spcBef>
                <a:spcPts val="0"/>
              </a:spcBef>
              <a:spcAft>
                <a:spcPts val="0"/>
              </a:spcAft>
              <a:buSzPts val="2300"/>
              <a:buChar char="-"/>
            </a:pPr>
            <a:r>
              <a:rPr lang="en-GB"/>
              <a:t>Issues: different fonts</a:t>
            </a:r>
            <a:endParaRPr/>
          </a:p>
          <a:p>
            <a:pPr indent="-374650" lvl="0" marL="457200" rtl="0" algn="l">
              <a:spcBef>
                <a:spcPts val="0"/>
              </a:spcBef>
              <a:spcAft>
                <a:spcPts val="0"/>
              </a:spcAft>
              <a:buSzPts val="2300"/>
              <a:buChar char="-"/>
            </a:pPr>
            <a:r>
              <a:rPr lang="en-GB"/>
              <a:t>Solution: create a classifier using MNIST &amp; HoG  + SVC</a:t>
            </a:r>
            <a:endParaRPr/>
          </a:p>
        </p:txBody>
      </p:sp>
      <p:pic>
        <p:nvPicPr>
          <p:cNvPr id="272" name="Google Shape;272;p45"/>
          <p:cNvPicPr preferRelativeResize="0"/>
          <p:nvPr/>
        </p:nvPicPr>
        <p:blipFill rotWithShape="1">
          <a:blip r:embed="rId3">
            <a:alphaModFix/>
          </a:blip>
          <a:srcRect b="23768" l="0" r="0" t="14445"/>
          <a:stretch/>
        </p:blipFill>
        <p:spPr>
          <a:xfrm>
            <a:off x="1757375" y="2724575"/>
            <a:ext cx="4600700" cy="3790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Image binarization</a:t>
            </a:r>
            <a:endParaRPr/>
          </a:p>
        </p:txBody>
      </p:sp>
      <p:sp>
        <p:nvSpPr>
          <p:cNvPr id="279" name="Google Shape;279;p46"/>
          <p:cNvSpPr txBox="1"/>
          <p:nvPr/>
        </p:nvSpPr>
        <p:spPr>
          <a:xfrm>
            <a:off x="778925" y="1331150"/>
            <a:ext cx="7653900" cy="1971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accent1"/>
              </a:buClr>
              <a:buSzPts val="2200"/>
              <a:buChar char="●"/>
            </a:pPr>
            <a:r>
              <a:rPr lang="en-GB" sz="2200"/>
              <a:t>As we actually need a binary pattern, it may be a good idea to binarize the image. But it must done with care, see below</a:t>
            </a:r>
            <a:endParaRPr sz="2200"/>
          </a:p>
        </p:txBody>
      </p:sp>
      <p:pic>
        <p:nvPicPr>
          <p:cNvPr id="280" name="Google Shape;280;p46"/>
          <p:cNvPicPr preferRelativeResize="0"/>
          <p:nvPr/>
        </p:nvPicPr>
        <p:blipFill rotWithShape="1">
          <a:blip r:embed="rId3">
            <a:alphaModFix/>
          </a:blip>
          <a:srcRect b="0" l="3390" r="0" t="0"/>
          <a:stretch/>
        </p:blipFill>
        <p:spPr>
          <a:xfrm>
            <a:off x="362475" y="2997950"/>
            <a:ext cx="8781524" cy="23774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Objective</a:t>
            </a:r>
            <a:endParaRPr/>
          </a:p>
        </p:txBody>
      </p:sp>
      <p:sp>
        <p:nvSpPr>
          <p:cNvPr id="287" name="Google Shape;287;p47"/>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200"/>
              <a:t>We want to extract features to know how different images relate to each other</a:t>
            </a:r>
            <a:endParaRPr sz="2200"/>
          </a:p>
          <a:p>
            <a:pPr indent="0" lvl="0" marL="0" rtl="0" algn="l">
              <a:spcBef>
                <a:spcPts val="1600"/>
              </a:spcBef>
              <a:spcAft>
                <a:spcPts val="0"/>
              </a:spcAft>
              <a:buNone/>
            </a:pPr>
            <a:r>
              <a:rPr lang="en-GB" sz="2200"/>
              <a:t>Pipeline:</a:t>
            </a:r>
            <a:endParaRPr sz="2200"/>
          </a:p>
          <a:p>
            <a:pPr indent="-368300" lvl="0" marL="457200" rtl="0" algn="l">
              <a:spcBef>
                <a:spcPts val="1600"/>
              </a:spcBef>
              <a:spcAft>
                <a:spcPts val="0"/>
              </a:spcAft>
              <a:buSzPts val="2200"/>
              <a:buAutoNum type="arabicPeriod"/>
            </a:pPr>
            <a:r>
              <a:rPr lang="en-GB" sz="2200"/>
              <a:t>Detect keypoints for each image</a:t>
            </a:r>
            <a:endParaRPr sz="2200"/>
          </a:p>
          <a:p>
            <a:pPr indent="-368300" lvl="0" marL="457200" rtl="0" algn="l">
              <a:spcBef>
                <a:spcPts val="0"/>
              </a:spcBef>
              <a:spcAft>
                <a:spcPts val="0"/>
              </a:spcAft>
              <a:buSzPts val="2200"/>
              <a:buAutoNum type="arabicPeriod"/>
            </a:pPr>
            <a:r>
              <a:rPr lang="en-GB" sz="2200"/>
              <a:t>Compute keypoints </a:t>
            </a:r>
            <a:r>
              <a:rPr lang="en-GB" sz="2200"/>
              <a:t>descriptors</a:t>
            </a:r>
            <a:r>
              <a:rPr lang="en-GB" sz="2200"/>
              <a:t> to match them</a:t>
            </a:r>
            <a:endParaRPr sz="2200"/>
          </a:p>
          <a:p>
            <a:pPr indent="-368300" lvl="0" marL="457200" rtl="0" algn="l">
              <a:spcBef>
                <a:spcPts val="0"/>
              </a:spcBef>
              <a:spcAft>
                <a:spcPts val="0"/>
              </a:spcAft>
              <a:buSzPts val="2200"/>
              <a:buAutoNum type="arabicPeriod"/>
            </a:pPr>
            <a:r>
              <a:rPr lang="en-GB" sz="2200"/>
              <a:t>Aggregate matches over many keypoints for robust </a:t>
            </a:r>
            <a:r>
              <a:rPr lang="en-GB" sz="2200"/>
              <a:t>predictions</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Old-school object recognition</a:t>
            </a:r>
            <a:endParaRPr/>
          </a:p>
        </p:txBody>
      </p:sp>
      <p:sp>
        <p:nvSpPr>
          <p:cNvPr id="294" name="Google Shape;294;p48"/>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200"/>
              <a:t>For some kinds of objects it will work. (good keypoints, not very hard scene conditions)</a:t>
            </a:r>
            <a:endParaRPr sz="2200"/>
          </a:p>
          <a:p>
            <a:pPr indent="0" lvl="0" marL="0" rtl="0" algn="l">
              <a:spcBef>
                <a:spcPts val="1600"/>
              </a:spcBef>
              <a:spcAft>
                <a:spcPts val="1600"/>
              </a:spcAft>
              <a:buNone/>
            </a:pPr>
            <a:r>
              <a:rPr lang="en-GB" sz="2200"/>
              <a:t>For the yellow duck it less likely.</a:t>
            </a:r>
            <a:endParaRPr sz="2200"/>
          </a:p>
        </p:txBody>
      </p:sp>
      <p:pic>
        <p:nvPicPr>
          <p:cNvPr id="295" name="Google Shape;295;p48"/>
          <p:cNvPicPr preferRelativeResize="0"/>
          <p:nvPr/>
        </p:nvPicPr>
        <p:blipFill>
          <a:blip r:embed="rId3">
            <a:alphaModFix/>
          </a:blip>
          <a:stretch>
            <a:fillRect/>
          </a:stretch>
        </p:blipFill>
        <p:spPr>
          <a:xfrm>
            <a:off x="789313" y="3401000"/>
            <a:ext cx="7267476" cy="2725300"/>
          </a:xfrm>
          <a:prstGeom prst="rect">
            <a:avLst/>
          </a:prstGeom>
          <a:noFill/>
          <a:ln>
            <a:noFill/>
          </a:ln>
        </p:spPr>
      </p:pic>
      <p:sp>
        <p:nvSpPr>
          <p:cNvPr id="296" name="Google Shape;296;p48"/>
          <p:cNvSpPr txBox="1"/>
          <p:nvPr/>
        </p:nvSpPr>
        <p:spPr>
          <a:xfrm>
            <a:off x="214300" y="6308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https://robwhess.github.io/opensift/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a:t>
            </a:r>
            <a:r>
              <a:rPr lang="en-GB"/>
              <a:t>Image Stitching</a:t>
            </a:r>
            <a:endParaRPr/>
          </a:p>
          <a:p>
            <a:pPr indent="0" lvl="0" marL="0" rtl="0" algn="l">
              <a:spcBef>
                <a:spcPts val="0"/>
              </a:spcBef>
              <a:spcAft>
                <a:spcPts val="0"/>
              </a:spcAft>
              <a:buNone/>
            </a:pPr>
            <a:r>
              <a:t/>
            </a:r>
            <a:endParaRPr/>
          </a:p>
        </p:txBody>
      </p:sp>
      <p:sp>
        <p:nvSpPr>
          <p:cNvPr id="303" name="Google Shape;303;p49"/>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200"/>
              <a:t>In case of static images</a:t>
            </a:r>
            <a:endParaRPr sz="2200"/>
          </a:p>
          <a:p>
            <a:pPr indent="0" lvl="0" marL="0" rtl="0" algn="l">
              <a:spcBef>
                <a:spcPts val="1600"/>
              </a:spcBef>
              <a:spcAft>
                <a:spcPts val="0"/>
              </a:spcAft>
              <a:buNone/>
            </a:pPr>
            <a:r>
              <a:rPr lang="en-GB" sz="2200"/>
              <a:t>i</a:t>
            </a:r>
            <a:r>
              <a:rPr lang="en-GB" sz="2200"/>
              <a:t>t is possible to find a</a:t>
            </a:r>
            <a:endParaRPr sz="2200"/>
          </a:p>
          <a:p>
            <a:pPr indent="0" lvl="0" marL="0" rtl="0" algn="l">
              <a:spcBef>
                <a:spcPts val="1600"/>
              </a:spcBef>
              <a:spcAft>
                <a:spcPts val="1600"/>
              </a:spcAft>
              <a:buNone/>
            </a:pPr>
            <a:r>
              <a:rPr lang="en-GB" sz="2200"/>
              <a:t>suitable</a:t>
            </a:r>
            <a:r>
              <a:rPr lang="en-GB" sz="2200"/>
              <a:t> transformation</a:t>
            </a:r>
            <a:endParaRPr sz="2200"/>
          </a:p>
        </p:txBody>
      </p:sp>
      <p:pic>
        <p:nvPicPr>
          <p:cNvPr id="304" name="Google Shape;304;p49"/>
          <p:cNvPicPr preferRelativeResize="0"/>
          <p:nvPr/>
        </p:nvPicPr>
        <p:blipFill>
          <a:blip r:embed="rId3">
            <a:alphaModFix/>
          </a:blip>
          <a:stretch>
            <a:fillRect/>
          </a:stretch>
        </p:blipFill>
        <p:spPr>
          <a:xfrm>
            <a:off x="3811800" y="1600200"/>
            <a:ext cx="5084449" cy="2091750"/>
          </a:xfrm>
          <a:prstGeom prst="rect">
            <a:avLst/>
          </a:prstGeom>
          <a:noFill/>
          <a:ln>
            <a:noFill/>
          </a:ln>
        </p:spPr>
      </p:pic>
      <p:pic>
        <p:nvPicPr>
          <p:cNvPr id="305" name="Google Shape;305;p49"/>
          <p:cNvPicPr preferRelativeResize="0"/>
          <p:nvPr/>
        </p:nvPicPr>
        <p:blipFill>
          <a:blip r:embed="rId4">
            <a:alphaModFix/>
          </a:blip>
          <a:stretch>
            <a:fillRect/>
          </a:stretch>
        </p:blipFill>
        <p:spPr>
          <a:xfrm>
            <a:off x="3681326" y="3691950"/>
            <a:ext cx="5332200" cy="2694400"/>
          </a:xfrm>
          <a:prstGeom prst="rect">
            <a:avLst/>
          </a:prstGeom>
          <a:noFill/>
          <a:ln>
            <a:noFill/>
          </a:ln>
        </p:spPr>
      </p:pic>
      <p:sp>
        <p:nvSpPr>
          <p:cNvPr id="306" name="Google Shape;306;p49"/>
          <p:cNvSpPr txBox="1"/>
          <p:nvPr/>
        </p:nvSpPr>
        <p:spPr>
          <a:xfrm>
            <a:off x="457200" y="61263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https://morioh.com/p/bd1b6fc9d9eb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Homework 2: sudoku!</a:t>
            </a:r>
            <a:endParaRPr>
              <a:solidFill>
                <a:schemeClr val="accent3"/>
              </a:solidFill>
            </a:endParaRPr>
          </a:p>
        </p:txBody>
      </p:sp>
      <p:sp>
        <p:nvSpPr>
          <p:cNvPr id="152" name="Google Shape;152;p32"/>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sp>
        <p:nvSpPr>
          <p:cNvPr id="153" name="Google Shape;153;p32"/>
          <p:cNvSpPr txBox="1"/>
          <p:nvPr/>
        </p:nvSpPr>
        <p:spPr>
          <a:xfrm>
            <a:off x="722350" y="1202275"/>
            <a:ext cx="8067300" cy="522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solidFill>
                <a:srgbClr val="434343"/>
              </a:solidFill>
            </a:endParaRPr>
          </a:p>
        </p:txBody>
      </p:sp>
      <p:pic>
        <p:nvPicPr>
          <p:cNvPr id="154" name="Google Shape;154;p32"/>
          <p:cNvPicPr preferRelativeResize="0"/>
          <p:nvPr/>
        </p:nvPicPr>
        <p:blipFill>
          <a:blip r:embed="rId3">
            <a:alphaModFix/>
          </a:blip>
          <a:stretch>
            <a:fillRect/>
          </a:stretch>
        </p:blipFill>
        <p:spPr>
          <a:xfrm>
            <a:off x="1537100" y="1047750"/>
            <a:ext cx="5945900" cy="5599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Image Stitching</a:t>
            </a:r>
            <a:endParaRPr/>
          </a:p>
        </p:txBody>
      </p:sp>
      <p:sp>
        <p:nvSpPr>
          <p:cNvPr id="313" name="Google Shape;313;p50"/>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GB"/>
              <a:t>But a clear edge between pictures is visible, may be required additional steps</a:t>
            </a:r>
            <a:endParaRPr/>
          </a:p>
        </p:txBody>
      </p:sp>
      <p:pic>
        <p:nvPicPr>
          <p:cNvPr id="314" name="Google Shape;314;p50"/>
          <p:cNvPicPr preferRelativeResize="0"/>
          <p:nvPr/>
        </p:nvPicPr>
        <p:blipFill>
          <a:blip r:embed="rId3">
            <a:alphaModFix/>
          </a:blip>
          <a:stretch>
            <a:fillRect/>
          </a:stretch>
        </p:blipFill>
        <p:spPr>
          <a:xfrm>
            <a:off x="0" y="2338548"/>
            <a:ext cx="9144000" cy="42288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Image retrieval</a:t>
            </a:r>
            <a:endParaRPr/>
          </a:p>
        </p:txBody>
      </p:sp>
      <p:sp>
        <p:nvSpPr>
          <p:cNvPr id="321" name="Google Shape;321;p51"/>
          <p:cNvSpPr txBox="1"/>
          <p:nvPr>
            <p:ph idx="1" type="body"/>
          </p:nvPr>
        </p:nvSpPr>
        <p:spPr>
          <a:xfrm>
            <a:off x="457201" y="1600200"/>
            <a:ext cx="38085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GB" sz="2200"/>
              <a:t>Search over existing set of images!</a:t>
            </a:r>
            <a:endParaRPr sz="2200"/>
          </a:p>
        </p:txBody>
      </p:sp>
      <p:pic>
        <p:nvPicPr>
          <p:cNvPr id="322" name="Google Shape;322;p51"/>
          <p:cNvPicPr preferRelativeResize="0"/>
          <p:nvPr/>
        </p:nvPicPr>
        <p:blipFill>
          <a:blip r:embed="rId3">
            <a:alphaModFix/>
          </a:blip>
          <a:stretch>
            <a:fillRect/>
          </a:stretch>
        </p:blipFill>
        <p:spPr>
          <a:xfrm>
            <a:off x="3356850" y="2118550"/>
            <a:ext cx="5668101" cy="3619501"/>
          </a:xfrm>
          <a:prstGeom prst="rect">
            <a:avLst/>
          </a:prstGeom>
          <a:noFill/>
          <a:ln>
            <a:noFill/>
          </a:ln>
        </p:spPr>
      </p:pic>
      <p:sp>
        <p:nvSpPr>
          <p:cNvPr id="323" name="Google Shape;323;p51"/>
          <p:cNvSpPr txBox="1"/>
          <p:nvPr/>
        </p:nvSpPr>
        <p:spPr>
          <a:xfrm>
            <a:off x="538075" y="5811250"/>
            <a:ext cx="79317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Source: final project 2019 by Olga Novitskaia and Maria Begicheva</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idx="1" type="body"/>
          </p:nvPr>
        </p:nvSpPr>
        <p:spPr>
          <a:xfrm>
            <a:off x="457201" y="1600200"/>
            <a:ext cx="4009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200"/>
              <a:t>As result - we can view the camera trajectory on the first image</a:t>
            </a:r>
            <a:endParaRPr sz="2200"/>
          </a:p>
          <a:p>
            <a:pPr indent="0" lvl="0" marL="0" rtl="0" algn="l">
              <a:spcBef>
                <a:spcPts val="1600"/>
              </a:spcBef>
              <a:spcAft>
                <a:spcPts val="1600"/>
              </a:spcAft>
              <a:buNone/>
            </a:pPr>
            <a:r>
              <a:rPr lang="en-GB" sz="2200"/>
              <a:t>(it is computed across many frames)</a:t>
            </a:r>
            <a:endParaRPr sz="2200"/>
          </a:p>
        </p:txBody>
      </p:sp>
      <p:sp>
        <p:nvSpPr>
          <p:cNvPr id="330" name="Google Shape;330;p52"/>
          <p:cNvSpPr txBox="1"/>
          <p:nvPr/>
        </p:nvSpPr>
        <p:spPr>
          <a:xfrm>
            <a:off x="561875" y="6126300"/>
            <a:ext cx="88107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highlight>
                  <a:srgbClr val="FFFFFF"/>
                </a:highlight>
              </a:rPr>
              <a:t>Source: homework from 2019</a:t>
            </a:r>
            <a:endParaRPr sz="1900">
              <a:highlight>
                <a:srgbClr val="FFFFFF"/>
              </a:highlight>
            </a:endParaRPr>
          </a:p>
        </p:txBody>
      </p:sp>
      <p:pic>
        <p:nvPicPr>
          <p:cNvPr id="331" name="Google Shape;331;p52"/>
          <p:cNvPicPr preferRelativeResize="0"/>
          <p:nvPr/>
        </p:nvPicPr>
        <p:blipFill>
          <a:blip r:embed="rId3">
            <a:alphaModFix/>
          </a:blip>
          <a:stretch>
            <a:fillRect/>
          </a:stretch>
        </p:blipFill>
        <p:spPr>
          <a:xfrm>
            <a:off x="4205200" y="1687700"/>
            <a:ext cx="4575553" cy="3482587"/>
          </a:xfrm>
          <a:prstGeom prst="rect">
            <a:avLst/>
          </a:prstGeom>
          <a:noFill/>
          <a:ln>
            <a:noFill/>
          </a:ln>
        </p:spPr>
      </p:pic>
      <p:sp>
        <p:nvSpPr>
          <p:cNvPr id="332" name="Google Shape;332;p52"/>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SLAM (Simultaneous localization and mapping)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 </a:t>
            </a:r>
            <a:r>
              <a:rPr lang="en-GB"/>
              <a:t>SLAM</a:t>
            </a:r>
            <a:r>
              <a:rPr lang="en-GB"/>
              <a:t> (Simultaneous localization and mapping)</a:t>
            </a:r>
            <a:endParaRPr/>
          </a:p>
        </p:txBody>
      </p:sp>
      <p:sp>
        <p:nvSpPr>
          <p:cNvPr id="339" name="Google Shape;339;p53"/>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GB" sz="2200"/>
              <a:t>A great application since robot positions change a little between frames =&gt; frames change not much =&gt; determine actual robot movement</a:t>
            </a:r>
            <a:endParaRPr sz="2200"/>
          </a:p>
        </p:txBody>
      </p:sp>
      <p:pic>
        <p:nvPicPr>
          <p:cNvPr id="340" name="Google Shape;340;p53"/>
          <p:cNvPicPr preferRelativeResize="0"/>
          <p:nvPr/>
        </p:nvPicPr>
        <p:blipFill>
          <a:blip r:embed="rId3">
            <a:alphaModFix/>
          </a:blip>
          <a:stretch>
            <a:fillRect/>
          </a:stretch>
        </p:blipFill>
        <p:spPr>
          <a:xfrm>
            <a:off x="0" y="2816237"/>
            <a:ext cx="9144001" cy="3898876"/>
          </a:xfrm>
          <a:prstGeom prst="rect">
            <a:avLst/>
          </a:prstGeom>
          <a:noFill/>
          <a:ln>
            <a:noFill/>
          </a:ln>
        </p:spPr>
      </p:pic>
      <p:sp>
        <p:nvSpPr>
          <p:cNvPr id="341" name="Google Shape;341;p53"/>
          <p:cNvSpPr txBox="1"/>
          <p:nvPr/>
        </p:nvSpPr>
        <p:spPr>
          <a:xfrm>
            <a:off x="561875" y="6126300"/>
            <a:ext cx="88107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200"/>
              <a:t>Pros:</a:t>
            </a:r>
            <a:endParaRPr sz="2200"/>
          </a:p>
          <a:p>
            <a:pPr indent="-368300" lvl="0" marL="457200" rtl="0" algn="l">
              <a:spcBef>
                <a:spcPts val="1600"/>
              </a:spcBef>
              <a:spcAft>
                <a:spcPts val="0"/>
              </a:spcAft>
              <a:buSzPts val="2200"/>
              <a:buChar char="-"/>
            </a:pPr>
            <a:r>
              <a:rPr lang="en-GB" sz="2200"/>
              <a:t>No required training</a:t>
            </a:r>
            <a:endParaRPr sz="2200"/>
          </a:p>
          <a:p>
            <a:pPr indent="-368300" lvl="0" marL="457200" rtl="0" algn="l">
              <a:spcBef>
                <a:spcPts val="0"/>
              </a:spcBef>
              <a:spcAft>
                <a:spcPts val="0"/>
              </a:spcAft>
              <a:buSzPts val="2200"/>
              <a:buChar char="-"/>
            </a:pPr>
            <a:r>
              <a:rPr lang="en-GB" sz="2200"/>
              <a:t>Easy to use</a:t>
            </a:r>
            <a:endParaRPr sz="2200"/>
          </a:p>
          <a:p>
            <a:pPr indent="0" lvl="0" marL="0" rtl="0" algn="l">
              <a:spcBef>
                <a:spcPts val="1600"/>
              </a:spcBef>
              <a:spcAft>
                <a:spcPts val="0"/>
              </a:spcAft>
              <a:buNone/>
            </a:pPr>
            <a:r>
              <a:rPr lang="en-GB" sz="2200"/>
              <a:t>Cons:</a:t>
            </a:r>
            <a:endParaRPr sz="2200"/>
          </a:p>
          <a:p>
            <a:pPr indent="-368300" lvl="0" marL="457200" rtl="0" algn="l">
              <a:spcBef>
                <a:spcPts val="1600"/>
              </a:spcBef>
              <a:spcAft>
                <a:spcPts val="0"/>
              </a:spcAft>
              <a:buSzPts val="2200"/>
              <a:buChar char="-"/>
            </a:pPr>
            <a:r>
              <a:rPr lang="en-GB" sz="2200"/>
              <a:t>Static images required (buildings, </a:t>
            </a:r>
            <a:r>
              <a:rPr lang="en-GB" sz="2200"/>
              <a:t>mountains</a:t>
            </a:r>
            <a:r>
              <a:rPr lang="en-GB" sz="2200"/>
              <a:t>, etc.)</a:t>
            </a:r>
            <a:endParaRPr sz="2200"/>
          </a:p>
          <a:p>
            <a:pPr indent="-368300" lvl="0" marL="457200" rtl="0" algn="l">
              <a:spcBef>
                <a:spcPts val="0"/>
              </a:spcBef>
              <a:spcAft>
                <a:spcPts val="0"/>
              </a:spcAft>
              <a:buSzPts val="2200"/>
              <a:buChar char="-"/>
            </a:pPr>
            <a:r>
              <a:rPr lang="en-GB" sz="2200"/>
              <a:t>No </a:t>
            </a:r>
            <a:r>
              <a:rPr lang="en-GB" sz="2200"/>
              <a:t>a priori</a:t>
            </a:r>
            <a:r>
              <a:rPr lang="en-GB" sz="2200"/>
              <a:t> knowledge about objects (their 3d shapes)</a:t>
            </a:r>
            <a:endParaRPr sz="2200"/>
          </a:p>
          <a:p>
            <a:pPr indent="-368300" lvl="0" marL="457200" rtl="0" algn="l">
              <a:spcBef>
                <a:spcPts val="0"/>
              </a:spcBef>
              <a:spcAft>
                <a:spcPts val="0"/>
              </a:spcAft>
              <a:buSzPts val="2200"/>
              <a:buChar char="-"/>
            </a:pPr>
            <a:r>
              <a:rPr lang="en-GB" sz="2200"/>
              <a:t>Better than template matching, but still not great robustness (elastic objects, hard lighting conditions etc.).</a:t>
            </a:r>
            <a:endParaRPr sz="2200"/>
          </a:p>
        </p:txBody>
      </p:sp>
      <p:sp>
        <p:nvSpPr>
          <p:cNvPr id="348" name="Google Shape;348;p54"/>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Applications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Required properties</a:t>
            </a:r>
            <a:endParaRPr/>
          </a:p>
        </p:txBody>
      </p:sp>
      <p:sp>
        <p:nvSpPr>
          <p:cNvPr id="355" name="Google Shape;355;p55"/>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368300" lvl="0" marL="457200" rtl="0" algn="l">
              <a:lnSpc>
                <a:spcPct val="150000"/>
              </a:lnSpc>
              <a:spcBef>
                <a:spcPts val="360"/>
              </a:spcBef>
              <a:spcAft>
                <a:spcPts val="0"/>
              </a:spcAft>
              <a:buSzPts val="2200"/>
              <a:buAutoNum type="arabicPeriod"/>
            </a:pPr>
            <a:r>
              <a:rPr lang="en-GB" sz="2200"/>
              <a:t>Rotation invariant </a:t>
            </a:r>
            <a:endParaRPr sz="2200"/>
          </a:p>
          <a:p>
            <a:pPr indent="-368300" lvl="0" marL="457200" rtl="0" algn="l">
              <a:lnSpc>
                <a:spcPct val="150000"/>
              </a:lnSpc>
              <a:spcBef>
                <a:spcPts val="0"/>
              </a:spcBef>
              <a:spcAft>
                <a:spcPts val="0"/>
              </a:spcAft>
              <a:buSzPts val="2200"/>
              <a:buAutoNum type="arabicPeriod"/>
            </a:pPr>
            <a:r>
              <a:rPr lang="en-GB" sz="2200"/>
              <a:t>Scale invariant</a:t>
            </a:r>
            <a:endParaRPr sz="2200"/>
          </a:p>
          <a:p>
            <a:pPr indent="-368300" lvl="0" marL="457200" rtl="0" algn="l">
              <a:spcBef>
                <a:spcPts val="0"/>
              </a:spcBef>
              <a:spcAft>
                <a:spcPts val="0"/>
              </a:spcAft>
              <a:buSzPts val="2200"/>
              <a:buAutoNum type="arabicPeriod"/>
            </a:pPr>
            <a:r>
              <a:rPr lang="en-GB" sz="2200"/>
              <a:t>Robustness for changes in the light conditions</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rPr lang="en-GB" sz="2200"/>
              <a:t>Keypoints detector has to produce points at the same points under this conditions.</a:t>
            </a:r>
            <a:endParaRPr sz="2200"/>
          </a:p>
          <a:p>
            <a:pPr indent="0" lvl="0" marL="0" rtl="0" algn="l">
              <a:spcBef>
                <a:spcPts val="1600"/>
              </a:spcBef>
              <a:spcAft>
                <a:spcPts val="0"/>
              </a:spcAft>
              <a:buNone/>
            </a:pPr>
            <a:r>
              <a:rPr lang="en-GB" sz="2200"/>
              <a:t>Feature descriptors are also required to account for the same properties.</a:t>
            </a:r>
            <a:endParaRPr sz="2200"/>
          </a:p>
          <a:p>
            <a:pPr indent="0" lvl="0" marL="0" rtl="0" algn="l">
              <a:spcBef>
                <a:spcPts val="1600"/>
              </a:spcBef>
              <a:spcAft>
                <a:spcPts val="1600"/>
              </a:spcAft>
              <a:buNone/>
            </a:pPr>
            <a:r>
              <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Solution</a:t>
            </a:r>
            <a:endParaRPr/>
          </a:p>
        </p:txBody>
      </p:sp>
      <p:sp>
        <p:nvSpPr>
          <p:cNvPr id="362" name="Google Shape;362;p56"/>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AutoNum type="arabicPeriod"/>
            </a:pPr>
            <a:r>
              <a:rPr lang="en-GB" sz="2200"/>
              <a:t>Convolve original image with some kernel (should have previous properties)</a:t>
            </a:r>
            <a:endParaRPr sz="2200"/>
          </a:p>
          <a:p>
            <a:pPr indent="-368300" lvl="0" marL="457200" rtl="0" algn="l">
              <a:spcBef>
                <a:spcPts val="0"/>
              </a:spcBef>
              <a:spcAft>
                <a:spcPts val="0"/>
              </a:spcAft>
              <a:buSzPts val="2200"/>
              <a:buAutoNum type="arabicPeriod"/>
            </a:pPr>
            <a:r>
              <a:rPr lang="en-GB" sz="2200"/>
              <a:t>Find local extrema - they would be keypoints</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Solution</a:t>
            </a:r>
            <a:endParaRPr/>
          </a:p>
        </p:txBody>
      </p:sp>
      <p:sp>
        <p:nvSpPr>
          <p:cNvPr id="369" name="Google Shape;369;p57"/>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AutoNum type="arabicPeriod"/>
            </a:pPr>
            <a:r>
              <a:rPr lang="en-GB" sz="2200"/>
              <a:t>Convolve original image with some kernel (should have previous properties)</a:t>
            </a:r>
            <a:endParaRPr sz="2200"/>
          </a:p>
          <a:p>
            <a:pPr indent="-368300" lvl="0" marL="457200" rtl="0" algn="l">
              <a:spcBef>
                <a:spcPts val="0"/>
              </a:spcBef>
              <a:spcAft>
                <a:spcPts val="0"/>
              </a:spcAft>
              <a:buSzPts val="2200"/>
              <a:buAutoNum type="arabicPeriod"/>
            </a:pPr>
            <a:r>
              <a:rPr lang="en-GB" sz="2200"/>
              <a:t>Find local extrema - they would be keypoints</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rPr lang="en-GB" sz="2200"/>
              <a:t>Laplacian operator is known to be invariant under Euclidean transformations !</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200"/>
          </a:p>
        </p:txBody>
      </p:sp>
      <p:pic>
        <p:nvPicPr>
          <p:cNvPr id="370" name="Google Shape;370;p57"/>
          <p:cNvPicPr preferRelativeResize="0"/>
          <p:nvPr/>
        </p:nvPicPr>
        <p:blipFill>
          <a:blip r:embed="rId3">
            <a:alphaModFix/>
          </a:blip>
          <a:stretch>
            <a:fillRect/>
          </a:stretch>
        </p:blipFill>
        <p:spPr>
          <a:xfrm>
            <a:off x="947750" y="4497513"/>
            <a:ext cx="3771900" cy="1628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Fixing problems for laplacian</a:t>
            </a:r>
            <a:endParaRPr/>
          </a:p>
        </p:txBody>
      </p:sp>
      <p:sp>
        <p:nvSpPr>
          <p:cNvPr id="377" name="Google Shape;377;p58"/>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AutoNum type="arabicPeriod"/>
            </a:pPr>
            <a:r>
              <a:rPr lang="en-GB" sz="2200"/>
              <a:t>Derivatives of an image are very noisy. </a:t>
            </a:r>
            <a:endParaRPr sz="2200"/>
          </a:p>
          <a:p>
            <a:pPr indent="0" lvl="0" marL="0" rtl="0" algn="l">
              <a:spcBef>
                <a:spcPts val="1600"/>
              </a:spcBef>
              <a:spcAft>
                <a:spcPts val="0"/>
              </a:spcAft>
              <a:buNone/>
            </a:pPr>
            <a:r>
              <a:rPr lang="en-GB" sz="2200"/>
              <a:t>	Blur it with Gaussian</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200"/>
          </a:p>
        </p:txBody>
      </p:sp>
      <p:pic>
        <p:nvPicPr>
          <p:cNvPr id="378" name="Google Shape;378;p58"/>
          <p:cNvPicPr preferRelativeResize="0"/>
          <p:nvPr/>
        </p:nvPicPr>
        <p:blipFill>
          <a:blip r:embed="rId3">
            <a:alphaModFix/>
          </a:blip>
          <a:stretch>
            <a:fillRect/>
          </a:stretch>
        </p:blipFill>
        <p:spPr>
          <a:xfrm>
            <a:off x="6691530" y="1572125"/>
            <a:ext cx="1860575" cy="3713750"/>
          </a:xfrm>
          <a:prstGeom prst="rect">
            <a:avLst/>
          </a:prstGeom>
          <a:noFill/>
          <a:ln>
            <a:noFill/>
          </a:ln>
        </p:spPr>
      </p:pic>
      <p:pic>
        <p:nvPicPr>
          <p:cNvPr id="379" name="Google Shape;379;p58"/>
          <p:cNvPicPr preferRelativeResize="0"/>
          <p:nvPr/>
        </p:nvPicPr>
        <p:blipFill>
          <a:blip r:embed="rId4">
            <a:alphaModFix/>
          </a:blip>
          <a:stretch>
            <a:fillRect/>
          </a:stretch>
        </p:blipFill>
        <p:spPr>
          <a:xfrm>
            <a:off x="833450" y="2999025"/>
            <a:ext cx="3919450" cy="139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Fixing problems for laplacian</a:t>
            </a:r>
            <a:endParaRPr/>
          </a:p>
        </p:txBody>
      </p:sp>
      <p:sp>
        <p:nvSpPr>
          <p:cNvPr id="386" name="Google Shape;386;p59"/>
          <p:cNvSpPr txBox="1"/>
          <p:nvPr>
            <p:ph idx="1" type="body"/>
          </p:nvPr>
        </p:nvSpPr>
        <p:spPr>
          <a:xfrm>
            <a:off x="457202" y="1600203"/>
            <a:ext cx="7931700" cy="45261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AutoNum type="arabicPeriod"/>
            </a:pPr>
            <a:r>
              <a:rPr lang="en-GB" sz="2200"/>
              <a:t>Derivatives of an image are very noisy. </a:t>
            </a:r>
            <a:endParaRPr sz="2200"/>
          </a:p>
          <a:p>
            <a:pPr indent="0" lvl="0" marL="0" rtl="0" algn="l">
              <a:spcBef>
                <a:spcPts val="1600"/>
              </a:spcBef>
              <a:spcAft>
                <a:spcPts val="0"/>
              </a:spcAft>
              <a:buNone/>
            </a:pPr>
            <a:r>
              <a:rPr lang="en-GB" sz="2200"/>
              <a:t>	Blur it with Gaussian!</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2200"/>
          </a:p>
          <a:p>
            <a:pPr indent="-368300" lvl="0" marL="457200" rtl="0" algn="l">
              <a:spcBef>
                <a:spcPts val="1600"/>
              </a:spcBef>
              <a:spcAft>
                <a:spcPts val="0"/>
              </a:spcAft>
              <a:buSzPts val="2200"/>
              <a:buAutoNum type="arabicPeriod"/>
            </a:pPr>
            <a:r>
              <a:rPr lang="en-GB" sz="2200"/>
              <a:t>It is not scale invariant.</a:t>
            </a:r>
            <a:endParaRPr sz="2200"/>
          </a:p>
          <a:p>
            <a:pPr indent="0" lvl="0" marL="457200" rtl="0" algn="l">
              <a:spcBef>
                <a:spcPts val="1600"/>
              </a:spcBef>
              <a:spcAft>
                <a:spcPts val="0"/>
              </a:spcAft>
              <a:buNone/>
            </a:pPr>
            <a:r>
              <a:rPr lang="en-GB" sz="2200"/>
              <a:t>Compute it for different sigma!</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200"/>
          </a:p>
        </p:txBody>
      </p:sp>
      <p:pic>
        <p:nvPicPr>
          <p:cNvPr id="387" name="Google Shape;387;p59"/>
          <p:cNvPicPr preferRelativeResize="0"/>
          <p:nvPr/>
        </p:nvPicPr>
        <p:blipFill>
          <a:blip r:embed="rId3">
            <a:alphaModFix/>
          </a:blip>
          <a:stretch>
            <a:fillRect/>
          </a:stretch>
        </p:blipFill>
        <p:spPr>
          <a:xfrm>
            <a:off x="6691530" y="1572125"/>
            <a:ext cx="1860575" cy="3713750"/>
          </a:xfrm>
          <a:prstGeom prst="rect">
            <a:avLst/>
          </a:prstGeom>
          <a:noFill/>
          <a:ln>
            <a:noFill/>
          </a:ln>
        </p:spPr>
      </p:pic>
      <p:pic>
        <p:nvPicPr>
          <p:cNvPr id="388" name="Google Shape;388;p59"/>
          <p:cNvPicPr preferRelativeResize="0"/>
          <p:nvPr/>
        </p:nvPicPr>
        <p:blipFill>
          <a:blip r:embed="rId4">
            <a:alphaModFix/>
          </a:blip>
          <a:stretch>
            <a:fillRect/>
          </a:stretch>
        </p:blipFill>
        <p:spPr>
          <a:xfrm>
            <a:off x="833450" y="2999025"/>
            <a:ext cx="3919450" cy="139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Part 1: Normalize the image</a:t>
            </a:r>
            <a:endParaRPr>
              <a:solidFill>
                <a:schemeClr val="accent3"/>
              </a:solidFill>
            </a:endParaRPr>
          </a:p>
        </p:txBody>
      </p:sp>
      <p:sp>
        <p:nvSpPr>
          <p:cNvPr id="160" name="Google Shape;160;p33"/>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pic>
        <p:nvPicPr>
          <p:cNvPr id="161" name="Google Shape;161;p33"/>
          <p:cNvPicPr preferRelativeResize="0"/>
          <p:nvPr/>
        </p:nvPicPr>
        <p:blipFill rotWithShape="1">
          <a:blip r:embed="rId3">
            <a:alphaModFix/>
          </a:blip>
          <a:srcRect b="9771" l="11590" r="0" t="0"/>
          <a:stretch/>
        </p:blipFill>
        <p:spPr>
          <a:xfrm>
            <a:off x="391453" y="1960750"/>
            <a:ext cx="3977000" cy="3014400"/>
          </a:xfrm>
          <a:prstGeom prst="rect">
            <a:avLst/>
          </a:prstGeom>
          <a:noFill/>
          <a:ln>
            <a:noFill/>
          </a:ln>
        </p:spPr>
      </p:pic>
      <p:pic>
        <p:nvPicPr>
          <p:cNvPr id="162" name="Google Shape;162;p33"/>
          <p:cNvPicPr preferRelativeResize="0"/>
          <p:nvPr/>
        </p:nvPicPr>
        <p:blipFill rotWithShape="1">
          <a:blip r:embed="rId4">
            <a:alphaModFix/>
          </a:blip>
          <a:srcRect b="10489" l="14019" r="5594" t="4642"/>
          <a:stretch/>
        </p:blipFill>
        <p:spPr>
          <a:xfrm>
            <a:off x="5516550" y="1728113"/>
            <a:ext cx="3401771" cy="3479675"/>
          </a:xfrm>
          <a:prstGeom prst="rect">
            <a:avLst/>
          </a:prstGeom>
          <a:noFill/>
          <a:ln>
            <a:noFill/>
          </a:ln>
        </p:spPr>
      </p:pic>
      <p:cxnSp>
        <p:nvCxnSpPr>
          <p:cNvPr id="163" name="Google Shape;163;p33"/>
          <p:cNvCxnSpPr>
            <a:stCxn id="161" idx="3"/>
            <a:endCxn id="162" idx="1"/>
          </p:cNvCxnSpPr>
          <p:nvPr/>
        </p:nvCxnSpPr>
        <p:spPr>
          <a:xfrm>
            <a:off x="4368453" y="3467950"/>
            <a:ext cx="1148100" cy="0"/>
          </a:xfrm>
          <a:prstGeom prst="straightConnector1">
            <a:avLst/>
          </a:prstGeom>
          <a:noFill/>
          <a:ln cap="flat" cmpd="sng" w="76200">
            <a:solidFill>
              <a:schemeClr val="dk2"/>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ph type="title"/>
          </p:nvPr>
        </p:nvSpPr>
        <p:spPr>
          <a:xfrm>
            <a:off x="514350" y="228600"/>
            <a:ext cx="600075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Fixing problems for laplacian</a:t>
            </a:r>
            <a:endParaRPr/>
          </a:p>
        </p:txBody>
      </p:sp>
      <p:sp>
        <p:nvSpPr>
          <p:cNvPr id="395" name="Google Shape;395;p60"/>
          <p:cNvSpPr txBox="1"/>
          <p:nvPr>
            <p:ph idx="1" type="body"/>
          </p:nvPr>
        </p:nvSpPr>
        <p:spPr>
          <a:xfrm>
            <a:off x="578650" y="1371600"/>
            <a:ext cx="7800900" cy="629700"/>
          </a:xfrm>
          <a:prstGeom prst="rect">
            <a:avLst/>
          </a:prstGeom>
          <a:noFill/>
          <a:ln>
            <a:noFill/>
          </a:ln>
        </p:spPr>
        <p:txBody>
          <a:bodyPr anchorCtr="0" anchor="t" bIns="45700" lIns="91425" spcFirstLastPara="1" rIns="91425" wrap="square" tIns="45700">
            <a:noAutofit/>
          </a:bodyPr>
          <a:lstStyle/>
          <a:p>
            <a:pPr indent="0" lvl="0" marL="257175" rtl="0" algn="l">
              <a:spcBef>
                <a:spcPts val="0"/>
              </a:spcBef>
              <a:spcAft>
                <a:spcPts val="1600"/>
              </a:spcAft>
              <a:buNone/>
            </a:pPr>
            <a:r>
              <a:rPr lang="en-GB" sz="2400"/>
              <a:t>3. Second </a:t>
            </a:r>
            <a:r>
              <a:rPr lang="en-GB" sz="2400"/>
              <a:t>derivatives</a:t>
            </a:r>
            <a:r>
              <a:rPr lang="en-GB" sz="2400"/>
              <a:t> are </a:t>
            </a:r>
            <a:r>
              <a:rPr lang="en-GB" sz="2400"/>
              <a:t>computationally</a:t>
            </a:r>
            <a:r>
              <a:rPr lang="en-GB" sz="2400"/>
              <a:t> extensive </a:t>
            </a:r>
            <a:endParaRPr sz="2400"/>
          </a:p>
        </p:txBody>
      </p:sp>
      <p:pic>
        <p:nvPicPr>
          <p:cNvPr id="396" name="Google Shape;396;p60"/>
          <p:cNvPicPr preferRelativeResize="0"/>
          <p:nvPr/>
        </p:nvPicPr>
        <p:blipFill rotWithShape="1">
          <a:blip r:embed="rId3">
            <a:alphaModFix/>
          </a:blip>
          <a:srcRect b="0" l="0" r="0" t="0"/>
          <a:stretch/>
        </p:blipFill>
        <p:spPr>
          <a:xfrm>
            <a:off x="571488" y="2115553"/>
            <a:ext cx="3233738" cy="427434"/>
          </a:xfrm>
          <a:prstGeom prst="rect">
            <a:avLst/>
          </a:prstGeom>
          <a:solidFill>
            <a:srgbClr val="67D967"/>
          </a:solidFill>
          <a:ln>
            <a:noFill/>
          </a:ln>
        </p:spPr>
      </p:pic>
      <p:pic>
        <p:nvPicPr>
          <p:cNvPr id="397" name="Google Shape;397;p60"/>
          <p:cNvPicPr preferRelativeResize="0"/>
          <p:nvPr/>
        </p:nvPicPr>
        <p:blipFill rotWithShape="1">
          <a:blip r:embed="rId4">
            <a:alphaModFix/>
          </a:blip>
          <a:srcRect b="0" l="0" r="0" t="0"/>
          <a:stretch/>
        </p:blipFill>
        <p:spPr>
          <a:xfrm>
            <a:off x="514350" y="4222753"/>
            <a:ext cx="2914646" cy="308372"/>
          </a:xfrm>
          <a:prstGeom prst="rect">
            <a:avLst/>
          </a:prstGeom>
          <a:solidFill>
            <a:srgbClr val="67D967"/>
          </a:solidFill>
          <a:ln>
            <a:noFill/>
          </a:ln>
        </p:spPr>
      </p:pic>
      <p:sp>
        <p:nvSpPr>
          <p:cNvPr id="398" name="Google Shape;398;p60"/>
          <p:cNvSpPr txBox="1"/>
          <p:nvPr/>
        </p:nvSpPr>
        <p:spPr>
          <a:xfrm>
            <a:off x="578655" y="4927600"/>
            <a:ext cx="3565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399" name="Google Shape;399;p60"/>
          <p:cNvPicPr preferRelativeResize="0"/>
          <p:nvPr/>
        </p:nvPicPr>
        <p:blipFill rotWithShape="1">
          <a:blip r:embed="rId5">
            <a:alphaModFix/>
          </a:blip>
          <a:srcRect b="0" l="0" r="0" t="0"/>
          <a:stretch/>
        </p:blipFill>
        <p:spPr>
          <a:xfrm>
            <a:off x="4695825" y="2115549"/>
            <a:ext cx="4046755" cy="3202000"/>
          </a:xfrm>
          <a:prstGeom prst="rect">
            <a:avLst/>
          </a:prstGeom>
          <a:noFill/>
          <a:ln>
            <a:noFill/>
          </a:ln>
        </p:spPr>
      </p:pic>
      <p:sp>
        <p:nvSpPr>
          <p:cNvPr id="400" name="Google Shape;400;p60"/>
          <p:cNvSpPr txBox="1"/>
          <p:nvPr/>
        </p:nvSpPr>
        <p:spPr>
          <a:xfrm>
            <a:off x="628663" y="2697613"/>
            <a:ext cx="3119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000">
                <a:solidFill>
                  <a:srgbClr val="0033CC"/>
                </a:solidFill>
                <a:latin typeface="Arial"/>
                <a:ea typeface="Arial"/>
                <a:cs typeface="Arial"/>
                <a:sym typeface="Arial"/>
              </a:rPr>
              <a:t>(Laplacian of Gaussians)</a:t>
            </a:r>
            <a:endParaRPr sz="2000">
              <a:solidFill>
                <a:srgbClr val="0033CC"/>
              </a:solidFill>
              <a:latin typeface="Arial"/>
              <a:ea typeface="Arial"/>
              <a:cs typeface="Arial"/>
              <a:sym typeface="Arial"/>
            </a:endParaRPr>
          </a:p>
        </p:txBody>
      </p:sp>
      <p:sp>
        <p:nvSpPr>
          <p:cNvPr id="401" name="Google Shape;401;p60"/>
          <p:cNvSpPr txBox="1"/>
          <p:nvPr/>
        </p:nvSpPr>
        <p:spPr>
          <a:xfrm>
            <a:off x="628683" y="4675175"/>
            <a:ext cx="2313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000">
                <a:solidFill>
                  <a:srgbClr val="0033CC"/>
                </a:solidFill>
                <a:latin typeface="Arial"/>
                <a:ea typeface="Arial"/>
                <a:cs typeface="Arial"/>
                <a:sym typeface="Arial"/>
              </a:rPr>
              <a:t>(Difference of Gaussians)</a:t>
            </a:r>
            <a:endParaRPr sz="2000">
              <a:solidFill>
                <a:srgbClr val="0033CC"/>
              </a:solidFill>
              <a:latin typeface="Arial"/>
              <a:ea typeface="Arial"/>
              <a:cs typeface="Arial"/>
              <a:sym typeface="Arial"/>
            </a:endParaRPr>
          </a:p>
        </p:txBody>
      </p:sp>
      <p:sp>
        <p:nvSpPr>
          <p:cNvPr id="402" name="Google Shape;402;p60"/>
          <p:cNvSpPr txBox="1"/>
          <p:nvPr/>
        </p:nvSpPr>
        <p:spPr>
          <a:xfrm>
            <a:off x="561875" y="3382375"/>
            <a:ext cx="32337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t>Let’s replace them with simple </a:t>
            </a:r>
            <a:r>
              <a:rPr lang="en-GB" sz="1900"/>
              <a:t>subtraction</a:t>
            </a:r>
            <a:endParaRPr sz="1900"/>
          </a:p>
        </p:txBody>
      </p:sp>
      <p:sp>
        <p:nvSpPr>
          <p:cNvPr id="403" name="Google Shape;403;p60"/>
          <p:cNvSpPr txBox="1"/>
          <p:nvPr/>
        </p:nvSpPr>
        <p:spPr>
          <a:xfrm>
            <a:off x="561875" y="5430250"/>
            <a:ext cx="7800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Local extremums of laplacian remain in the same points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457202" y="274638"/>
            <a:ext cx="7931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Making it scale invariant</a:t>
            </a:r>
            <a:endParaRPr/>
          </a:p>
        </p:txBody>
      </p:sp>
      <p:sp>
        <p:nvSpPr>
          <p:cNvPr id="410" name="Google Shape;410;p61"/>
          <p:cNvSpPr txBox="1"/>
          <p:nvPr>
            <p:ph idx="1" type="body"/>
          </p:nvPr>
        </p:nvSpPr>
        <p:spPr>
          <a:xfrm>
            <a:off x="457201" y="1600200"/>
            <a:ext cx="48672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sz="2000"/>
              <a:t>Compute for different scales and gaussian sigma</a:t>
            </a:r>
            <a:endParaRPr sz="2000"/>
          </a:p>
          <a:p>
            <a:pPr indent="0" lvl="0" marL="0" rtl="0" algn="l">
              <a:spcBef>
                <a:spcPts val="1600"/>
              </a:spcBef>
              <a:spcAft>
                <a:spcPts val="0"/>
              </a:spcAft>
              <a:buNone/>
            </a:pPr>
            <a:r>
              <a:rPr lang="en-GB" sz="2000"/>
              <a:t>T</a:t>
            </a:r>
            <a:r>
              <a:rPr lang="en-GB" sz="2000"/>
              <a:t>he creator of SIFT suggests that 4 octaves and 5 blur levels are ideal for the algorithm.</a:t>
            </a:r>
            <a:endParaRPr sz="2000"/>
          </a:p>
          <a:p>
            <a:pPr indent="0" lvl="0" marL="0" rtl="0" algn="l">
              <a:spcBef>
                <a:spcPts val="1600"/>
              </a:spcBef>
              <a:spcAft>
                <a:spcPts val="1600"/>
              </a:spcAft>
              <a:buNone/>
            </a:pPr>
            <a:r>
              <a:rPr lang="en-GB" sz="2000"/>
              <a:t>Keypoints are extremums of DoG in this space</a:t>
            </a:r>
            <a:endParaRPr sz="2000"/>
          </a:p>
        </p:txBody>
      </p:sp>
      <p:pic>
        <p:nvPicPr>
          <p:cNvPr id="411" name="Google Shape;411;p61"/>
          <p:cNvPicPr preferRelativeResize="0"/>
          <p:nvPr/>
        </p:nvPicPr>
        <p:blipFill>
          <a:blip r:embed="rId3">
            <a:alphaModFix/>
          </a:blip>
          <a:stretch>
            <a:fillRect/>
          </a:stretch>
        </p:blipFill>
        <p:spPr>
          <a:xfrm>
            <a:off x="5500589" y="983800"/>
            <a:ext cx="3671360" cy="5874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457200" y="304800"/>
            <a:ext cx="7849800" cy="86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Difference-of-Gaussians</a:t>
            </a:r>
            <a:endParaRPr/>
          </a:p>
        </p:txBody>
      </p:sp>
      <p:pic>
        <p:nvPicPr>
          <p:cNvPr id="417" name="Google Shape;417;p62"/>
          <p:cNvPicPr preferRelativeResize="0"/>
          <p:nvPr/>
        </p:nvPicPr>
        <p:blipFill rotWithShape="1">
          <a:blip r:embed="rId3">
            <a:alphaModFix/>
          </a:blip>
          <a:srcRect b="0" l="0" r="0" t="0"/>
          <a:stretch/>
        </p:blipFill>
        <p:spPr>
          <a:xfrm>
            <a:off x="457200" y="2754307"/>
            <a:ext cx="872214" cy="242886"/>
          </a:xfrm>
          <a:prstGeom prst="rect">
            <a:avLst/>
          </a:prstGeom>
          <a:noFill/>
          <a:ln>
            <a:noFill/>
          </a:ln>
        </p:spPr>
      </p:pic>
      <p:pic>
        <p:nvPicPr>
          <p:cNvPr id="418" name="Google Shape;418;p62"/>
          <p:cNvPicPr preferRelativeResize="0"/>
          <p:nvPr/>
        </p:nvPicPr>
        <p:blipFill rotWithShape="1">
          <a:blip r:embed="rId4">
            <a:alphaModFix/>
          </a:blip>
          <a:srcRect b="0" l="0" r="0" t="0"/>
          <a:stretch/>
        </p:blipFill>
        <p:spPr>
          <a:xfrm>
            <a:off x="457200" y="2335208"/>
            <a:ext cx="993350" cy="270271"/>
          </a:xfrm>
          <a:prstGeom prst="rect">
            <a:avLst/>
          </a:prstGeom>
          <a:noFill/>
          <a:ln>
            <a:noFill/>
          </a:ln>
        </p:spPr>
      </p:pic>
      <p:pic>
        <p:nvPicPr>
          <p:cNvPr id="419" name="Google Shape;419;p62"/>
          <p:cNvPicPr preferRelativeResize="0"/>
          <p:nvPr/>
        </p:nvPicPr>
        <p:blipFill rotWithShape="1">
          <a:blip r:embed="rId5">
            <a:alphaModFix/>
          </a:blip>
          <a:srcRect b="0" l="0" r="0" t="37225"/>
          <a:stretch/>
        </p:blipFill>
        <p:spPr>
          <a:xfrm>
            <a:off x="1329414" y="1325560"/>
            <a:ext cx="5230239" cy="2312983"/>
          </a:xfrm>
          <a:prstGeom prst="rect">
            <a:avLst/>
          </a:prstGeom>
          <a:noFill/>
          <a:ln>
            <a:noFill/>
          </a:ln>
        </p:spPr>
      </p:pic>
      <p:pic>
        <p:nvPicPr>
          <p:cNvPr id="420" name="Google Shape;420;p62"/>
          <p:cNvPicPr preferRelativeResize="0"/>
          <p:nvPr/>
        </p:nvPicPr>
        <p:blipFill rotWithShape="1">
          <a:blip r:embed="rId6">
            <a:alphaModFix/>
          </a:blip>
          <a:srcRect b="0" l="0" r="0" t="0"/>
          <a:stretch/>
        </p:blipFill>
        <p:spPr>
          <a:xfrm>
            <a:off x="6344627" y="2697157"/>
            <a:ext cx="1962475" cy="205978"/>
          </a:xfrm>
          <a:prstGeom prst="rect">
            <a:avLst/>
          </a:prstGeom>
          <a:noFill/>
          <a:ln>
            <a:noFill/>
          </a:ln>
        </p:spPr>
      </p:pic>
      <p:pic>
        <p:nvPicPr>
          <p:cNvPr id="421" name="Google Shape;421;p62"/>
          <p:cNvPicPr preferRelativeResize="0"/>
          <p:nvPr/>
        </p:nvPicPr>
        <p:blipFill rotWithShape="1">
          <a:blip r:embed="rId7">
            <a:alphaModFix/>
          </a:blip>
          <a:srcRect b="0" l="0" r="0" t="0"/>
          <a:stretch/>
        </p:blipFill>
        <p:spPr>
          <a:xfrm>
            <a:off x="457200" y="3154360"/>
            <a:ext cx="726842" cy="232172"/>
          </a:xfrm>
          <a:prstGeom prst="rect">
            <a:avLst/>
          </a:prstGeom>
          <a:noFill/>
          <a:ln>
            <a:noFill/>
          </a:ln>
        </p:spPr>
      </p:pic>
      <p:pic>
        <p:nvPicPr>
          <p:cNvPr id="422" name="Google Shape;422;p62"/>
          <p:cNvPicPr preferRelativeResize="0"/>
          <p:nvPr/>
        </p:nvPicPr>
        <p:blipFill>
          <a:blip r:embed="rId8">
            <a:alphaModFix/>
          </a:blip>
          <a:stretch>
            <a:fillRect/>
          </a:stretch>
        </p:blipFill>
        <p:spPr>
          <a:xfrm>
            <a:off x="1184038" y="3790793"/>
            <a:ext cx="4603590" cy="29146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342901" y="274638"/>
            <a:ext cx="594870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Scale-Space Extrema</a:t>
            </a:r>
            <a:endParaRPr/>
          </a:p>
        </p:txBody>
      </p:sp>
      <p:sp>
        <p:nvSpPr>
          <p:cNvPr id="428" name="Google Shape;428;p63"/>
          <p:cNvSpPr txBox="1"/>
          <p:nvPr>
            <p:ph idx="1" type="body"/>
          </p:nvPr>
        </p:nvSpPr>
        <p:spPr>
          <a:xfrm>
            <a:off x="342901" y="1719278"/>
            <a:ext cx="5948700" cy="4526100"/>
          </a:xfrm>
          <a:prstGeom prst="rect">
            <a:avLst/>
          </a:prstGeom>
          <a:noFill/>
          <a:ln>
            <a:noFill/>
          </a:ln>
        </p:spPr>
        <p:txBody>
          <a:bodyPr anchorCtr="0" anchor="t" bIns="45700" lIns="91425" spcFirstLastPara="1" rIns="91425" wrap="square" tIns="45700">
            <a:noAutofit/>
          </a:bodyPr>
          <a:lstStyle/>
          <a:p>
            <a:pPr indent="-219075" lvl="0" marL="257175" rtl="0" algn="l">
              <a:spcBef>
                <a:spcPts val="0"/>
              </a:spcBef>
              <a:spcAft>
                <a:spcPts val="0"/>
              </a:spcAft>
              <a:buClr>
                <a:schemeClr val="dk1"/>
              </a:buClr>
              <a:buSzPts val="2200"/>
              <a:buChar char="●"/>
            </a:pPr>
            <a:r>
              <a:rPr lang="en-GB" sz="2200"/>
              <a:t>Choose all extrema within 3x3x3 neighborhood. </a:t>
            </a:r>
            <a:endParaRPr sz="2200"/>
          </a:p>
          <a:p>
            <a:pPr indent="-282575" lvl="0" marL="257175" rtl="0" algn="l">
              <a:lnSpc>
                <a:spcPct val="100000"/>
              </a:lnSpc>
              <a:spcBef>
                <a:spcPts val="1600"/>
              </a:spcBef>
              <a:spcAft>
                <a:spcPts val="0"/>
              </a:spcAft>
              <a:buSzPts val="2200"/>
              <a:buChar char="●"/>
            </a:pPr>
            <a:r>
              <a:rPr lang="en-GB" sz="2000">
                <a:solidFill>
                  <a:schemeClr val="dk1"/>
                </a:solidFill>
              </a:rPr>
              <a:t>X is selected if it is larger or smaller than all 26 neighbors</a:t>
            </a:r>
            <a:endParaRPr sz="2000">
              <a:solidFill>
                <a:schemeClr val="dk1"/>
              </a:solidFill>
            </a:endParaRPr>
          </a:p>
          <a:p>
            <a:pPr indent="0" lvl="0" marL="0" rtl="0" algn="l">
              <a:spcBef>
                <a:spcPts val="0"/>
              </a:spcBef>
              <a:spcAft>
                <a:spcPts val="0"/>
              </a:spcAft>
              <a:buNone/>
            </a:pPr>
            <a:r>
              <a:t/>
            </a:r>
            <a:endParaRPr sz="2200"/>
          </a:p>
          <a:p>
            <a:pPr indent="0" lvl="0" marL="0" rtl="0" algn="l">
              <a:spcBef>
                <a:spcPts val="1600"/>
              </a:spcBef>
              <a:spcAft>
                <a:spcPts val="0"/>
              </a:spcAft>
              <a:buNone/>
            </a:pPr>
            <a:r>
              <a:rPr lang="en-GB" sz="2200"/>
              <a:t>Keypoints are not detected in the lowermost and topmost scales. There simply aren't enough neighbours.</a:t>
            </a:r>
            <a:endParaRPr sz="2200"/>
          </a:p>
          <a:p>
            <a:pPr indent="0" lvl="0" marL="0" rtl="0" algn="l">
              <a:spcBef>
                <a:spcPts val="1600"/>
              </a:spcBef>
              <a:spcAft>
                <a:spcPts val="1600"/>
              </a:spcAft>
              <a:buNone/>
            </a:pPr>
            <a:r>
              <a:rPr lang="en-GB" sz="2200"/>
              <a:t>For better robustness SIFT interpolates this points for sub-pixel accuracy.</a:t>
            </a:r>
            <a:endParaRPr sz="2200"/>
          </a:p>
        </p:txBody>
      </p:sp>
      <p:pic>
        <p:nvPicPr>
          <p:cNvPr id="429" name="Google Shape;429;p63"/>
          <p:cNvPicPr preferRelativeResize="0"/>
          <p:nvPr/>
        </p:nvPicPr>
        <p:blipFill rotWithShape="1">
          <a:blip r:embed="rId3">
            <a:alphaModFix/>
          </a:blip>
          <a:srcRect b="0" l="0" r="0" t="0"/>
          <a:stretch/>
        </p:blipFill>
        <p:spPr>
          <a:xfrm>
            <a:off x="5367325" y="1719275"/>
            <a:ext cx="2171700" cy="2057400"/>
          </a:xfrm>
          <a:prstGeom prst="rect">
            <a:avLst/>
          </a:prstGeom>
          <a:noFill/>
          <a:ln>
            <a:noFill/>
          </a:ln>
        </p:spPr>
      </p:pic>
      <p:pic>
        <p:nvPicPr>
          <p:cNvPr id="430" name="Google Shape;430;p63"/>
          <p:cNvPicPr preferRelativeResize="0"/>
          <p:nvPr/>
        </p:nvPicPr>
        <p:blipFill rotWithShape="1">
          <a:blip r:embed="rId4">
            <a:alphaModFix/>
          </a:blip>
          <a:srcRect b="0" l="0" r="0" t="0"/>
          <a:stretch/>
        </p:blipFill>
        <p:spPr>
          <a:xfrm>
            <a:off x="7706904" y="3640150"/>
            <a:ext cx="609602" cy="357188"/>
          </a:xfrm>
          <a:prstGeom prst="rect">
            <a:avLst/>
          </a:prstGeom>
          <a:noFill/>
          <a:ln>
            <a:noFill/>
          </a:ln>
        </p:spPr>
      </p:pic>
      <p:pic>
        <p:nvPicPr>
          <p:cNvPr id="431" name="Google Shape;431;p63"/>
          <p:cNvPicPr preferRelativeResize="0"/>
          <p:nvPr/>
        </p:nvPicPr>
        <p:blipFill rotWithShape="1">
          <a:blip r:embed="rId5">
            <a:alphaModFix/>
          </a:blip>
          <a:srcRect b="0" l="0" r="0" t="0"/>
          <a:stretch/>
        </p:blipFill>
        <p:spPr>
          <a:xfrm>
            <a:off x="7706905" y="2811475"/>
            <a:ext cx="734617" cy="357188"/>
          </a:xfrm>
          <a:prstGeom prst="rect">
            <a:avLst/>
          </a:prstGeom>
          <a:noFill/>
          <a:ln>
            <a:noFill/>
          </a:ln>
        </p:spPr>
      </p:pic>
      <p:pic>
        <p:nvPicPr>
          <p:cNvPr id="432" name="Google Shape;432;p63"/>
          <p:cNvPicPr preferRelativeResize="0"/>
          <p:nvPr/>
        </p:nvPicPr>
        <p:blipFill rotWithShape="1">
          <a:blip r:embed="rId6">
            <a:alphaModFix/>
          </a:blip>
          <a:srcRect b="0" l="0" r="0" t="0"/>
          <a:stretch/>
        </p:blipFill>
        <p:spPr>
          <a:xfrm>
            <a:off x="7706904" y="1924066"/>
            <a:ext cx="819150" cy="3786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342900" y="152400"/>
            <a:ext cx="6000750" cy="175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Scale Invariant Detection: Summary</a:t>
            </a:r>
            <a:endParaRPr/>
          </a:p>
        </p:txBody>
      </p:sp>
      <p:sp>
        <p:nvSpPr>
          <p:cNvPr id="439" name="Google Shape;439;p64"/>
          <p:cNvSpPr txBox="1"/>
          <p:nvPr>
            <p:ph idx="1" type="body"/>
          </p:nvPr>
        </p:nvSpPr>
        <p:spPr>
          <a:xfrm>
            <a:off x="201225" y="1425250"/>
            <a:ext cx="8337900" cy="3070500"/>
          </a:xfrm>
          <a:prstGeom prst="rect">
            <a:avLst/>
          </a:prstGeom>
          <a:noFill/>
          <a:ln>
            <a:noFill/>
          </a:ln>
        </p:spPr>
        <p:txBody>
          <a:bodyPr anchorCtr="0" anchor="t" bIns="45700" lIns="91425" spcFirstLastPara="1" rIns="91425" wrap="square" tIns="45700">
            <a:noAutofit/>
          </a:bodyPr>
          <a:lstStyle/>
          <a:p>
            <a:pPr indent="-231775" lvl="0" marL="257175" rtl="0" algn="l">
              <a:lnSpc>
                <a:spcPct val="90000"/>
              </a:lnSpc>
              <a:spcBef>
                <a:spcPts val="0"/>
              </a:spcBef>
              <a:spcAft>
                <a:spcPts val="0"/>
              </a:spcAft>
              <a:buClr>
                <a:srgbClr val="0033CC"/>
              </a:buClr>
              <a:buSzPts val="2400"/>
              <a:buChar char="●"/>
            </a:pPr>
            <a:r>
              <a:rPr lang="en-GB" sz="2400">
                <a:solidFill>
                  <a:srgbClr val="0033CC"/>
                </a:solidFill>
              </a:rPr>
              <a:t>Given: </a:t>
            </a:r>
            <a:r>
              <a:rPr lang="en-GB" sz="2400"/>
              <a:t>two images of the same scene with a large </a:t>
            </a:r>
            <a:r>
              <a:rPr i="1" lang="en-GB" sz="2400"/>
              <a:t>scale difference</a:t>
            </a:r>
            <a:r>
              <a:rPr lang="en-GB" sz="2400"/>
              <a:t> between them</a:t>
            </a:r>
            <a:endParaRPr sz="2400"/>
          </a:p>
          <a:p>
            <a:pPr indent="-231775" lvl="0" marL="257175" rtl="0" algn="l">
              <a:lnSpc>
                <a:spcPct val="90000"/>
              </a:lnSpc>
              <a:spcBef>
                <a:spcPts val="560"/>
              </a:spcBef>
              <a:spcAft>
                <a:spcPts val="0"/>
              </a:spcAft>
              <a:buClr>
                <a:srgbClr val="0033CC"/>
              </a:buClr>
              <a:buSzPts val="2400"/>
              <a:buChar char="●"/>
            </a:pPr>
            <a:r>
              <a:rPr lang="en-GB" sz="2400">
                <a:solidFill>
                  <a:srgbClr val="0033CC"/>
                </a:solidFill>
              </a:rPr>
              <a:t>Goal:</a:t>
            </a:r>
            <a:r>
              <a:rPr lang="en-GB" sz="2400"/>
              <a:t> find </a:t>
            </a:r>
            <a:r>
              <a:rPr i="1" lang="en-GB" sz="2400"/>
              <a:t>the same</a:t>
            </a:r>
            <a:r>
              <a:rPr lang="en-GB" sz="2400"/>
              <a:t> interest points </a:t>
            </a:r>
            <a:r>
              <a:rPr i="1" lang="en-GB" sz="2400"/>
              <a:t>independently</a:t>
            </a:r>
            <a:r>
              <a:rPr lang="en-GB" sz="2400"/>
              <a:t> in each image</a:t>
            </a:r>
            <a:endParaRPr sz="2400"/>
          </a:p>
          <a:p>
            <a:pPr indent="-231775" lvl="0" marL="257175" rtl="0" algn="l">
              <a:lnSpc>
                <a:spcPct val="90000"/>
              </a:lnSpc>
              <a:spcBef>
                <a:spcPts val="560"/>
              </a:spcBef>
              <a:spcAft>
                <a:spcPts val="1600"/>
              </a:spcAft>
              <a:buClr>
                <a:srgbClr val="0033CC"/>
              </a:buClr>
              <a:buSzPts val="2400"/>
              <a:buChar char="●"/>
            </a:pPr>
            <a:r>
              <a:rPr lang="en-GB" sz="2400">
                <a:solidFill>
                  <a:srgbClr val="0033CC"/>
                </a:solidFill>
              </a:rPr>
              <a:t>Solution:</a:t>
            </a:r>
            <a:r>
              <a:rPr lang="en-GB" sz="2400"/>
              <a:t> search for </a:t>
            </a:r>
            <a:r>
              <a:rPr i="1" lang="en-GB" sz="2400"/>
              <a:t>maxima</a:t>
            </a:r>
            <a:r>
              <a:rPr lang="en-GB" sz="2400"/>
              <a:t> of suitable functions in </a:t>
            </a:r>
            <a:r>
              <a:rPr i="1" lang="en-GB" sz="2400"/>
              <a:t>scale</a:t>
            </a:r>
            <a:r>
              <a:rPr lang="en-GB" sz="2400"/>
              <a:t> and in </a:t>
            </a:r>
            <a:r>
              <a:rPr i="1" lang="en-GB" sz="2400"/>
              <a:t>space</a:t>
            </a:r>
            <a:r>
              <a:rPr lang="en-GB" sz="2400"/>
              <a:t> (over the image)</a:t>
            </a:r>
            <a:endParaRPr sz="2400"/>
          </a:p>
        </p:txBody>
      </p:sp>
      <p:sp>
        <p:nvSpPr>
          <p:cNvPr id="440" name="Google Shape;440;p64"/>
          <p:cNvSpPr txBox="1"/>
          <p:nvPr/>
        </p:nvSpPr>
        <p:spPr>
          <a:xfrm>
            <a:off x="342900" y="4114800"/>
            <a:ext cx="8196000" cy="2528700"/>
          </a:xfrm>
          <a:prstGeom prst="rect">
            <a:avLst/>
          </a:prstGeom>
          <a:no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GB" sz="1800">
                <a:solidFill>
                  <a:schemeClr val="dk1"/>
                </a:solidFill>
                <a:latin typeface="Arial"/>
                <a:ea typeface="Arial"/>
                <a:cs typeface="Arial"/>
                <a:sym typeface="Arial"/>
              </a:rPr>
              <a:t>Methods: </a:t>
            </a:r>
            <a:endParaRPr/>
          </a:p>
          <a:p>
            <a:pPr indent="-355600" lvl="0" marL="457200" rtl="0" algn="l">
              <a:spcBef>
                <a:spcPts val="1000"/>
              </a:spcBef>
              <a:spcAft>
                <a:spcPts val="0"/>
              </a:spcAft>
              <a:buClr>
                <a:srgbClr val="0033CC"/>
              </a:buClr>
              <a:buSzPts val="2000"/>
              <a:buAutoNum type="arabicPeriod"/>
            </a:pPr>
            <a:r>
              <a:rPr lang="en-GB" sz="2000">
                <a:solidFill>
                  <a:srgbClr val="0033CC"/>
                </a:solidFill>
              </a:rPr>
              <a:t>SIFT</a:t>
            </a:r>
            <a:r>
              <a:rPr lang="en-GB" sz="2000">
                <a:solidFill>
                  <a:schemeClr val="dk1"/>
                </a:solidFill>
              </a:rPr>
              <a:t> [Lowe]: maximize Difference of Gaussians over scale and space</a:t>
            </a:r>
            <a:endParaRPr/>
          </a:p>
          <a:p>
            <a:pPr indent="-457200" lvl="0" marL="457200" marR="0" rtl="0" algn="l">
              <a:spcBef>
                <a:spcPts val="1000"/>
              </a:spcBef>
              <a:spcAft>
                <a:spcPts val="0"/>
              </a:spcAft>
              <a:buClr>
                <a:srgbClr val="0033CC"/>
              </a:buClr>
              <a:buSzPts val="2000"/>
              <a:buFont typeface="Arial"/>
              <a:buAutoNum type="arabicPeriod"/>
            </a:pPr>
            <a:r>
              <a:rPr lang="en-GB" sz="2000">
                <a:solidFill>
                  <a:schemeClr val="dk1"/>
                </a:solidFill>
              </a:rPr>
              <a:t>SURF: The same steps with different functions, faster than SIFT, sometimes worse in quality</a:t>
            </a:r>
            <a:endParaRPr sz="2000">
              <a:solidFill>
                <a:schemeClr val="dk1"/>
              </a:solidFill>
            </a:endParaRPr>
          </a:p>
          <a:p>
            <a:pPr indent="-457200" lvl="0" marL="457200" marR="0" rtl="0" algn="l">
              <a:spcBef>
                <a:spcPts val="1000"/>
              </a:spcBef>
              <a:spcAft>
                <a:spcPts val="0"/>
              </a:spcAft>
              <a:buClr>
                <a:srgbClr val="0033CC"/>
              </a:buClr>
              <a:buSzPts val="2000"/>
              <a:buFont typeface="Arial"/>
              <a:buAutoNum type="arabicPeriod"/>
            </a:pPr>
            <a:r>
              <a:rPr lang="en-GB" sz="2000">
                <a:solidFill>
                  <a:schemeClr val="dk1"/>
                </a:solidFill>
              </a:rPr>
              <a:t>And others, see a good comparison </a:t>
            </a:r>
            <a:r>
              <a:rPr lang="en-GB" sz="2000" u="sng">
                <a:solidFill>
                  <a:schemeClr val="hlink"/>
                </a:solidFill>
                <a:hlinkClick r:id="rId3"/>
              </a:rPr>
              <a:t>https://arxiv.org/pdf/1710.02726.pdf</a:t>
            </a:r>
            <a:r>
              <a:rPr lang="en-GB" sz="2000">
                <a:solidFill>
                  <a:schemeClr val="dk1"/>
                </a:solidFill>
              </a:rPr>
              <a:t> </a:t>
            </a:r>
            <a:endParaRPr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400050" y="228600"/>
            <a:ext cx="6172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Local Descriptors</a:t>
            </a:r>
            <a:endParaRPr/>
          </a:p>
        </p:txBody>
      </p:sp>
      <p:sp>
        <p:nvSpPr>
          <p:cNvPr id="446" name="Google Shape;446;p65"/>
          <p:cNvSpPr txBox="1"/>
          <p:nvPr>
            <p:ph idx="1" type="body"/>
          </p:nvPr>
        </p:nvSpPr>
        <p:spPr>
          <a:xfrm>
            <a:off x="400050" y="1295403"/>
            <a:ext cx="6172200" cy="4525963"/>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800"/>
              <a:buChar char="●"/>
            </a:pPr>
            <a:r>
              <a:rPr lang="en-GB" sz="2800"/>
              <a:t>We know how to detect points</a:t>
            </a:r>
            <a:endParaRPr/>
          </a:p>
          <a:p>
            <a:pPr indent="-257175" lvl="0" marL="257175" rtl="0" algn="l">
              <a:spcBef>
                <a:spcPts val="560"/>
              </a:spcBef>
              <a:spcAft>
                <a:spcPts val="0"/>
              </a:spcAft>
              <a:buClr>
                <a:schemeClr val="dk1"/>
              </a:buClr>
              <a:buSzPts val="2800"/>
              <a:buChar char="●"/>
            </a:pPr>
            <a:r>
              <a:rPr lang="en-GB" sz="2800"/>
              <a:t>Next question:</a:t>
            </a:r>
            <a:endParaRPr/>
          </a:p>
          <a:p>
            <a:pPr indent="-250825" lvl="0" marL="257175" rtl="0" algn="l">
              <a:spcBef>
                <a:spcPts val="20"/>
              </a:spcBef>
              <a:spcAft>
                <a:spcPts val="0"/>
              </a:spcAft>
              <a:buClr>
                <a:schemeClr val="dk1"/>
              </a:buClr>
              <a:buSzPts val="100"/>
              <a:buNone/>
            </a:pPr>
            <a:r>
              <a:t/>
            </a:r>
            <a:endParaRPr sz="100"/>
          </a:p>
          <a:p>
            <a:pPr indent="-257175" lvl="0" marL="257175" rtl="0" algn="ctr">
              <a:spcBef>
                <a:spcPts val="560"/>
              </a:spcBef>
              <a:spcAft>
                <a:spcPts val="0"/>
              </a:spcAft>
              <a:buClr>
                <a:srgbClr val="FF0000"/>
              </a:buClr>
              <a:buSzPts val="2800"/>
              <a:buFont typeface="Calibri"/>
              <a:buNone/>
            </a:pPr>
            <a:r>
              <a:rPr lang="en-GB" sz="2800">
                <a:solidFill>
                  <a:srgbClr val="FF0000"/>
                </a:solidFill>
              </a:rPr>
              <a:t>How to </a:t>
            </a:r>
            <a:r>
              <a:rPr i="1" lang="en-GB" sz="2800">
                <a:solidFill>
                  <a:srgbClr val="FF0000"/>
                </a:solidFill>
              </a:rPr>
              <a:t>describe</a:t>
            </a:r>
            <a:r>
              <a:rPr lang="en-GB" sz="2800">
                <a:solidFill>
                  <a:srgbClr val="FF0000"/>
                </a:solidFill>
              </a:rPr>
              <a:t> them for matching?</a:t>
            </a:r>
            <a:endParaRPr sz="2800">
              <a:solidFill>
                <a:srgbClr val="FF0000"/>
              </a:solidFill>
            </a:endParaRPr>
          </a:p>
          <a:p>
            <a:pPr indent="-79375" lvl="0" marL="257175" rtl="0" algn="l">
              <a:spcBef>
                <a:spcPts val="560"/>
              </a:spcBef>
              <a:spcAft>
                <a:spcPts val="0"/>
              </a:spcAft>
              <a:buClr>
                <a:schemeClr val="dk1"/>
              </a:buClr>
              <a:buSzPts val="2800"/>
              <a:buNone/>
            </a:pPr>
            <a:r>
              <a:t/>
            </a:r>
            <a:endParaRPr sz="2800"/>
          </a:p>
          <a:p>
            <a:pPr indent="-79375" lvl="0" marL="257175" rtl="0" algn="l">
              <a:spcBef>
                <a:spcPts val="560"/>
              </a:spcBef>
              <a:spcAft>
                <a:spcPts val="1600"/>
              </a:spcAft>
              <a:buClr>
                <a:schemeClr val="dk1"/>
              </a:buClr>
              <a:buSzPts val="2800"/>
              <a:buNone/>
            </a:pPr>
            <a:r>
              <a:t/>
            </a:r>
            <a:endParaRPr sz="2800"/>
          </a:p>
        </p:txBody>
      </p:sp>
      <p:pic>
        <p:nvPicPr>
          <p:cNvPr descr="SIFT2" id="447" name="Google Shape;447;p65"/>
          <p:cNvPicPr preferRelativeResize="0"/>
          <p:nvPr/>
        </p:nvPicPr>
        <p:blipFill rotWithShape="1">
          <a:blip r:embed="rId3">
            <a:alphaModFix/>
          </a:blip>
          <a:srcRect b="0" l="0" r="0" t="0"/>
          <a:stretch/>
        </p:blipFill>
        <p:spPr>
          <a:xfrm>
            <a:off x="3552827" y="2951163"/>
            <a:ext cx="2756297" cy="1995488"/>
          </a:xfrm>
          <a:prstGeom prst="rect">
            <a:avLst/>
          </a:prstGeom>
          <a:noFill/>
          <a:ln>
            <a:noFill/>
          </a:ln>
        </p:spPr>
      </p:pic>
      <p:pic>
        <p:nvPicPr>
          <p:cNvPr descr="SIFT1" id="448" name="Google Shape;448;p65"/>
          <p:cNvPicPr preferRelativeResize="0"/>
          <p:nvPr/>
        </p:nvPicPr>
        <p:blipFill rotWithShape="1">
          <a:blip r:embed="rId4">
            <a:alphaModFix/>
          </a:blip>
          <a:srcRect b="0" l="0" r="0" t="0"/>
          <a:stretch/>
        </p:blipFill>
        <p:spPr>
          <a:xfrm>
            <a:off x="695327" y="2951166"/>
            <a:ext cx="2756297" cy="1997869"/>
          </a:xfrm>
          <a:prstGeom prst="rect">
            <a:avLst/>
          </a:prstGeom>
          <a:noFill/>
          <a:ln>
            <a:noFill/>
          </a:ln>
        </p:spPr>
      </p:pic>
      <p:cxnSp>
        <p:nvCxnSpPr>
          <p:cNvPr id="449" name="Google Shape;449;p65"/>
          <p:cNvCxnSpPr/>
          <p:nvPr/>
        </p:nvCxnSpPr>
        <p:spPr>
          <a:xfrm flipH="1" rot="10800000">
            <a:off x="2524125" y="3751263"/>
            <a:ext cx="1428750" cy="152400"/>
          </a:xfrm>
          <a:prstGeom prst="straightConnector1">
            <a:avLst/>
          </a:prstGeom>
          <a:noFill/>
          <a:ln cap="flat" cmpd="sng" w="28575">
            <a:solidFill>
              <a:srgbClr val="FF0000"/>
            </a:solidFill>
            <a:prstDash val="solid"/>
            <a:round/>
            <a:headEnd len="med" w="med" type="triangle"/>
            <a:tailEnd len="med" w="med" type="triangle"/>
          </a:ln>
        </p:spPr>
      </p:cxnSp>
      <p:cxnSp>
        <p:nvCxnSpPr>
          <p:cNvPr id="450" name="Google Shape;450;p65"/>
          <p:cNvCxnSpPr/>
          <p:nvPr/>
        </p:nvCxnSpPr>
        <p:spPr>
          <a:xfrm>
            <a:off x="3231356" y="4021141"/>
            <a:ext cx="1362075" cy="14287"/>
          </a:xfrm>
          <a:prstGeom prst="straightConnector1">
            <a:avLst/>
          </a:prstGeom>
          <a:noFill/>
          <a:ln cap="flat" cmpd="sng" w="28575">
            <a:solidFill>
              <a:srgbClr val="FF0000"/>
            </a:solidFill>
            <a:prstDash val="solid"/>
            <a:round/>
            <a:headEnd len="med" w="med" type="triangle"/>
            <a:tailEnd len="med" w="med" type="triangle"/>
          </a:ln>
        </p:spPr>
      </p:cxnSp>
      <p:cxnSp>
        <p:nvCxnSpPr>
          <p:cNvPr id="451" name="Google Shape;451;p65"/>
          <p:cNvCxnSpPr/>
          <p:nvPr/>
        </p:nvCxnSpPr>
        <p:spPr>
          <a:xfrm flipH="1" rot="10800000">
            <a:off x="2850359" y="5122866"/>
            <a:ext cx="1273969" cy="142875"/>
          </a:xfrm>
          <a:prstGeom prst="straightConnector1">
            <a:avLst/>
          </a:prstGeom>
          <a:noFill/>
          <a:ln cap="flat" cmpd="sng" w="28575">
            <a:solidFill>
              <a:srgbClr val="FF0000"/>
            </a:solidFill>
            <a:prstDash val="solid"/>
            <a:round/>
            <a:headEnd len="med" w="med" type="triangle"/>
            <a:tailEnd len="med" w="med" type="triangle"/>
          </a:ln>
        </p:spPr>
      </p:cxnSp>
      <p:cxnSp>
        <p:nvCxnSpPr>
          <p:cNvPr id="452" name="Google Shape;452;p65"/>
          <p:cNvCxnSpPr/>
          <p:nvPr/>
        </p:nvCxnSpPr>
        <p:spPr>
          <a:xfrm flipH="1" rot="10800000">
            <a:off x="3193259" y="4665666"/>
            <a:ext cx="1302544" cy="41275"/>
          </a:xfrm>
          <a:prstGeom prst="straightConnector1">
            <a:avLst/>
          </a:prstGeom>
          <a:noFill/>
          <a:ln cap="flat" cmpd="sng" w="28575">
            <a:solidFill>
              <a:srgbClr val="FF0000"/>
            </a:solidFill>
            <a:prstDash val="solid"/>
            <a:round/>
            <a:headEnd len="med" w="med" type="triangle"/>
            <a:tailEnd len="med" w="med" type="triangle"/>
          </a:ln>
        </p:spPr>
      </p:cxnSp>
      <p:cxnSp>
        <p:nvCxnSpPr>
          <p:cNvPr id="453" name="Google Shape;453;p65"/>
          <p:cNvCxnSpPr/>
          <p:nvPr/>
        </p:nvCxnSpPr>
        <p:spPr>
          <a:xfrm flipH="1" rot="10800000">
            <a:off x="2640809" y="4246566"/>
            <a:ext cx="1369219" cy="130175"/>
          </a:xfrm>
          <a:prstGeom prst="straightConnector1">
            <a:avLst/>
          </a:prstGeom>
          <a:noFill/>
          <a:ln cap="flat" cmpd="sng" w="28575">
            <a:solidFill>
              <a:srgbClr val="FF0000"/>
            </a:solidFill>
            <a:prstDash val="solid"/>
            <a:round/>
            <a:headEnd len="med" w="med" type="triangle"/>
            <a:tailEnd len="med" w="med" type="triangle"/>
          </a:ln>
        </p:spPr>
      </p:cxnSp>
      <p:sp>
        <p:nvSpPr>
          <p:cNvPr id="454" name="Google Shape;454;p65"/>
          <p:cNvSpPr txBox="1"/>
          <p:nvPr/>
        </p:nvSpPr>
        <p:spPr>
          <a:xfrm>
            <a:off x="3211116" y="3049591"/>
            <a:ext cx="542925" cy="157003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9600">
                <a:solidFill>
                  <a:srgbClr val="FF0000"/>
                </a:solidFill>
                <a:latin typeface="Trebuchet MS"/>
                <a:ea typeface="Trebuchet MS"/>
                <a:cs typeface="Trebuchet MS"/>
                <a:sym typeface="Trebuchet MS"/>
              </a:rPr>
              <a:t>?</a:t>
            </a:r>
            <a:endParaRPr b="1" sz="9600">
              <a:solidFill>
                <a:srgbClr val="FF0000"/>
              </a:solidFill>
              <a:latin typeface="Trebuchet MS"/>
              <a:ea typeface="Trebuchet MS"/>
              <a:cs typeface="Trebuchet MS"/>
              <a:sym typeface="Trebuchet MS"/>
            </a:endParaRPr>
          </a:p>
        </p:txBody>
      </p:sp>
      <p:sp>
        <p:nvSpPr>
          <p:cNvPr id="455" name="Google Shape;455;p65"/>
          <p:cNvSpPr txBox="1"/>
          <p:nvPr/>
        </p:nvSpPr>
        <p:spPr>
          <a:xfrm>
            <a:off x="1735825" y="5261000"/>
            <a:ext cx="3287700" cy="1356900"/>
          </a:xfrm>
          <a:prstGeom prst="rect">
            <a:avLst/>
          </a:prstGeom>
          <a:noFill/>
          <a:ln cap="flat" cmpd="sng" w="952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lang="en-GB" sz="2000">
                <a:solidFill>
                  <a:srgbClr val="000099"/>
                </a:solidFill>
                <a:latin typeface="Trebuchet MS"/>
                <a:ea typeface="Trebuchet MS"/>
                <a:cs typeface="Trebuchet MS"/>
                <a:sym typeface="Trebuchet MS"/>
              </a:rPr>
              <a:t>Point descriptor should be:</a:t>
            </a:r>
            <a:endParaRPr/>
          </a:p>
          <a:p>
            <a:pPr indent="-457200" lvl="1" marL="914400" marR="0" rtl="0" algn="l">
              <a:spcBef>
                <a:spcPts val="0"/>
              </a:spcBef>
              <a:spcAft>
                <a:spcPts val="0"/>
              </a:spcAft>
              <a:buClr>
                <a:srgbClr val="000099"/>
              </a:buClr>
              <a:buSzPts val="2000"/>
              <a:buFont typeface="Trebuchet MS"/>
              <a:buAutoNum type="arabicPeriod"/>
            </a:pPr>
            <a:r>
              <a:rPr b="1" i="0" lang="en-GB" sz="2000" u="none" cap="none" strike="noStrike">
                <a:solidFill>
                  <a:srgbClr val="000099"/>
                </a:solidFill>
                <a:latin typeface="Trebuchet MS"/>
                <a:ea typeface="Trebuchet MS"/>
                <a:cs typeface="Trebuchet MS"/>
                <a:sym typeface="Trebuchet MS"/>
              </a:rPr>
              <a:t>Invariant</a:t>
            </a:r>
            <a:endParaRPr/>
          </a:p>
          <a:p>
            <a:pPr indent="-457200" lvl="1" marL="914400" marR="0" rtl="0" algn="l">
              <a:spcBef>
                <a:spcPts val="0"/>
              </a:spcBef>
              <a:spcAft>
                <a:spcPts val="0"/>
              </a:spcAft>
              <a:buClr>
                <a:srgbClr val="000099"/>
              </a:buClr>
              <a:buSzPts val="2000"/>
              <a:buFont typeface="Trebuchet MS"/>
              <a:buAutoNum type="arabicPeriod"/>
            </a:pPr>
            <a:r>
              <a:rPr b="1" i="0" lang="en-GB" sz="2000" u="none" cap="none" strike="noStrike">
                <a:solidFill>
                  <a:srgbClr val="000099"/>
                </a:solidFill>
                <a:latin typeface="Trebuchet MS"/>
                <a:ea typeface="Trebuchet MS"/>
                <a:cs typeface="Trebuchet MS"/>
                <a:sym typeface="Trebuchet MS"/>
              </a:rPr>
              <a:t>Distinctive</a:t>
            </a:r>
            <a:endParaRPr b="1" i="0" sz="2000" u="none" cap="none" strike="noStrike">
              <a:solidFill>
                <a:srgbClr val="000099"/>
              </a:solidFill>
              <a:latin typeface="Trebuchet MS"/>
              <a:ea typeface="Trebuchet MS"/>
              <a:cs typeface="Trebuchet MS"/>
              <a:sym typeface="Trebuchet MS"/>
            </a:endParaRPr>
          </a:p>
        </p:txBody>
      </p:sp>
      <p:sp>
        <p:nvSpPr>
          <p:cNvPr id="456" name="Google Shape;456;p65"/>
          <p:cNvSpPr txBox="1"/>
          <p:nvPr/>
        </p:nvSpPr>
        <p:spPr>
          <a:xfrm rot="-5400000">
            <a:off x="5534354" y="5189937"/>
            <a:ext cx="2568575" cy="2309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GB" sz="1400">
                <a:solidFill>
                  <a:srgbClr val="000000"/>
                </a:solidFill>
                <a:latin typeface="Trebuchet MS"/>
                <a:ea typeface="Trebuchet MS"/>
                <a:cs typeface="Trebuchet MS"/>
                <a:sym typeface="Trebuchet MS"/>
              </a:rPr>
              <a:t>Slide credit: Kristen Grauman</a:t>
            </a:r>
            <a:endParaRPr b="0" sz="1400">
              <a:solidFill>
                <a:srgbClr val="000000"/>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676540" y="228600"/>
            <a:ext cx="7775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GB" sz="4000"/>
              <a:t>Invariant Local Features</a:t>
            </a:r>
            <a:endParaRPr/>
          </a:p>
        </p:txBody>
      </p:sp>
      <p:sp>
        <p:nvSpPr>
          <p:cNvPr id="463" name="Google Shape;463;p66"/>
          <p:cNvSpPr txBox="1"/>
          <p:nvPr>
            <p:ph idx="1" type="body"/>
          </p:nvPr>
        </p:nvSpPr>
        <p:spPr>
          <a:xfrm>
            <a:off x="676540" y="1447800"/>
            <a:ext cx="7775400" cy="160020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1600"/>
              </a:spcAft>
              <a:buClr>
                <a:schemeClr val="dk1"/>
              </a:buClr>
              <a:buSzPts val="2800"/>
              <a:buChar char="●"/>
            </a:pPr>
            <a:r>
              <a:rPr lang="en-GB" sz="2800"/>
              <a:t>Image content is transformed into local feature coordinates that are invariant to translation, rotation, scale, and other imaging parameters</a:t>
            </a:r>
            <a:endParaRPr/>
          </a:p>
        </p:txBody>
      </p:sp>
      <p:pic>
        <p:nvPicPr>
          <p:cNvPr descr="sift-feat" id="464" name="Google Shape;464;p66"/>
          <p:cNvPicPr preferRelativeResize="0"/>
          <p:nvPr>
            <p:ph idx="2" type="body"/>
          </p:nvPr>
        </p:nvPicPr>
        <p:blipFill rotWithShape="1">
          <a:blip r:embed="rId3">
            <a:alphaModFix/>
          </a:blip>
          <a:srcRect b="0" l="0" r="0" t="0"/>
          <a:stretch/>
        </p:blipFill>
        <p:spPr>
          <a:xfrm>
            <a:off x="898699" y="3124203"/>
            <a:ext cx="7346700" cy="2849700"/>
          </a:xfrm>
          <a:prstGeom prst="rect">
            <a:avLst/>
          </a:prstGeom>
          <a:noFill/>
          <a:ln>
            <a:noFill/>
          </a:ln>
        </p:spPr>
      </p:pic>
      <p:sp>
        <p:nvSpPr>
          <p:cNvPr id="465" name="Google Shape;465;p66"/>
          <p:cNvSpPr txBox="1"/>
          <p:nvPr>
            <p:ph idx="12" type="sldNum"/>
          </p:nvPr>
        </p:nvSpPr>
        <p:spPr>
          <a:xfrm>
            <a:off x="6600715" y="6629400"/>
            <a:ext cx="18513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466" name="Google Shape;466;p66"/>
          <p:cNvSpPr txBox="1"/>
          <p:nvPr/>
        </p:nvSpPr>
        <p:spPr>
          <a:xfrm>
            <a:off x="466725" y="5957672"/>
            <a:ext cx="84420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GB" sz="1800">
                <a:solidFill>
                  <a:schemeClr val="dk1"/>
                </a:solidFill>
                <a:latin typeface="Calibri"/>
                <a:ea typeface="Calibri"/>
                <a:cs typeface="Calibri"/>
                <a:sym typeface="Calibri"/>
              </a:rPr>
              <a:t>Following slides credit: CVPR 2003 Tutorial on </a:t>
            </a:r>
            <a:r>
              <a:rPr b="1" lang="en-GB" sz="1800">
                <a:solidFill>
                  <a:schemeClr val="dk1"/>
                </a:solidFill>
                <a:latin typeface="Calibri"/>
                <a:ea typeface="Calibri"/>
                <a:cs typeface="Calibri"/>
                <a:sym typeface="Calibri"/>
              </a:rPr>
              <a:t>Recognition and Matching Based on Local Invariant Features</a:t>
            </a:r>
            <a:r>
              <a:rPr lang="en-GB" sz="1800">
                <a:solidFill>
                  <a:schemeClr val="dk1"/>
                </a:solidFill>
                <a:latin typeface="Calibri"/>
                <a:ea typeface="Calibri"/>
                <a:cs typeface="Calibri"/>
                <a:sym typeface="Calibri"/>
              </a:rPr>
              <a:t> David Lowe</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457200" y="381000"/>
            <a:ext cx="7086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GB" sz="4000"/>
              <a:t>Advantages of invariant local features</a:t>
            </a:r>
            <a:endParaRPr/>
          </a:p>
        </p:txBody>
      </p:sp>
      <p:sp>
        <p:nvSpPr>
          <p:cNvPr id="473" name="Google Shape;473;p67"/>
          <p:cNvSpPr txBox="1"/>
          <p:nvPr>
            <p:ph idx="1" type="body"/>
          </p:nvPr>
        </p:nvSpPr>
        <p:spPr>
          <a:xfrm>
            <a:off x="457200" y="1371600"/>
            <a:ext cx="8518800" cy="49530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Clr>
                <a:srgbClr val="C00000"/>
              </a:buClr>
              <a:buSzPts val="2800"/>
              <a:buChar char="●"/>
            </a:pPr>
            <a:r>
              <a:rPr lang="en-GB" sz="2800">
                <a:solidFill>
                  <a:srgbClr val="C00000"/>
                </a:solidFill>
              </a:rPr>
              <a:t>Locality</a:t>
            </a:r>
            <a:r>
              <a:rPr b="1" lang="en-GB" sz="2800"/>
              <a:t>:</a:t>
            </a:r>
            <a:r>
              <a:rPr lang="en-GB" sz="2800"/>
              <a:t> features are local, so robust to occlusion and clutter (no prior segmentation)</a:t>
            </a:r>
            <a:endParaRPr/>
          </a:p>
          <a:p>
            <a:pPr indent="-257175" lvl="0" marL="257175" rtl="0" algn="l">
              <a:lnSpc>
                <a:spcPct val="90000"/>
              </a:lnSpc>
              <a:spcBef>
                <a:spcPts val="1400"/>
              </a:spcBef>
              <a:spcAft>
                <a:spcPts val="0"/>
              </a:spcAft>
              <a:buClr>
                <a:srgbClr val="C00000"/>
              </a:buClr>
              <a:buSzPts val="2800"/>
              <a:buChar char="●"/>
            </a:pPr>
            <a:r>
              <a:rPr lang="en-GB" sz="2800">
                <a:solidFill>
                  <a:srgbClr val="C00000"/>
                </a:solidFill>
              </a:rPr>
              <a:t>Distinctiveness</a:t>
            </a:r>
            <a:r>
              <a:rPr b="1" lang="en-GB" sz="2800"/>
              <a:t>:</a:t>
            </a:r>
            <a:r>
              <a:rPr lang="en-GB" sz="2800"/>
              <a:t> individual features can be matched to a large database of objects</a:t>
            </a:r>
            <a:endParaRPr/>
          </a:p>
          <a:p>
            <a:pPr indent="-257175" lvl="0" marL="257175" rtl="0" algn="l">
              <a:lnSpc>
                <a:spcPct val="90000"/>
              </a:lnSpc>
              <a:spcBef>
                <a:spcPts val="1400"/>
              </a:spcBef>
              <a:spcAft>
                <a:spcPts val="0"/>
              </a:spcAft>
              <a:buClr>
                <a:srgbClr val="C00000"/>
              </a:buClr>
              <a:buSzPts val="2800"/>
              <a:buChar char="●"/>
            </a:pPr>
            <a:r>
              <a:rPr lang="en-GB" sz="2800">
                <a:solidFill>
                  <a:srgbClr val="C00000"/>
                </a:solidFill>
              </a:rPr>
              <a:t>Quantity</a:t>
            </a:r>
            <a:r>
              <a:rPr b="1" lang="en-GB" sz="2800"/>
              <a:t>:</a:t>
            </a:r>
            <a:r>
              <a:rPr lang="en-GB" sz="2800"/>
              <a:t> many features can be generated for even small objects</a:t>
            </a:r>
            <a:endParaRPr/>
          </a:p>
          <a:p>
            <a:pPr indent="-257175" lvl="0" marL="257175" rtl="0" algn="l">
              <a:lnSpc>
                <a:spcPct val="90000"/>
              </a:lnSpc>
              <a:spcBef>
                <a:spcPts val="1400"/>
              </a:spcBef>
              <a:spcAft>
                <a:spcPts val="0"/>
              </a:spcAft>
              <a:buClr>
                <a:srgbClr val="C00000"/>
              </a:buClr>
              <a:buSzPts val="2800"/>
              <a:buChar char="●"/>
            </a:pPr>
            <a:r>
              <a:rPr lang="en-GB" sz="2800">
                <a:solidFill>
                  <a:srgbClr val="C00000"/>
                </a:solidFill>
              </a:rPr>
              <a:t>Efficiency</a:t>
            </a:r>
            <a:r>
              <a:rPr b="1" lang="en-GB" sz="2800"/>
              <a:t>:</a:t>
            </a:r>
            <a:r>
              <a:rPr lang="en-GB" sz="2800"/>
              <a:t> close to real-time performance</a:t>
            </a:r>
            <a:endParaRPr/>
          </a:p>
          <a:p>
            <a:pPr indent="-257175" lvl="0" marL="257175" rtl="0" algn="l">
              <a:lnSpc>
                <a:spcPct val="90000"/>
              </a:lnSpc>
              <a:spcBef>
                <a:spcPts val="1400"/>
              </a:spcBef>
              <a:spcAft>
                <a:spcPts val="1600"/>
              </a:spcAft>
              <a:buClr>
                <a:srgbClr val="C00000"/>
              </a:buClr>
              <a:buSzPts val="2800"/>
              <a:buChar char="●"/>
            </a:pPr>
            <a:r>
              <a:rPr lang="en-GB" sz="2800">
                <a:solidFill>
                  <a:srgbClr val="C00000"/>
                </a:solidFill>
              </a:rPr>
              <a:t>Extensibility</a:t>
            </a:r>
            <a:r>
              <a:rPr b="1" lang="en-GB" sz="2800"/>
              <a:t>:</a:t>
            </a:r>
            <a:r>
              <a:rPr lang="en-GB" sz="2800"/>
              <a:t> can easily be extended to wide range of differing feature types, with each adding robustness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571500" y="381000"/>
            <a:ext cx="58293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Becoming rotation invariant</a:t>
            </a:r>
            <a:endParaRPr/>
          </a:p>
        </p:txBody>
      </p:sp>
      <p:pic>
        <p:nvPicPr>
          <p:cNvPr id="480" name="Google Shape;480;p68"/>
          <p:cNvPicPr preferRelativeResize="0"/>
          <p:nvPr/>
        </p:nvPicPr>
        <p:blipFill rotWithShape="1">
          <a:blip r:embed="rId3">
            <a:alphaModFix/>
          </a:blip>
          <a:srcRect b="0" l="0" r="0" t="0"/>
          <a:stretch/>
        </p:blipFill>
        <p:spPr>
          <a:xfrm>
            <a:off x="1333500" y="1536700"/>
            <a:ext cx="4305300" cy="3371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457200" y="304800"/>
            <a:ext cx="58293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Becoming rotation invariant</a:t>
            </a:r>
            <a:endParaRPr/>
          </a:p>
        </p:txBody>
      </p:sp>
      <p:sp>
        <p:nvSpPr>
          <p:cNvPr id="487" name="Google Shape;487;p69"/>
          <p:cNvSpPr txBox="1"/>
          <p:nvPr>
            <p:ph idx="1" type="body"/>
          </p:nvPr>
        </p:nvSpPr>
        <p:spPr>
          <a:xfrm>
            <a:off x="457200" y="1752600"/>
            <a:ext cx="5208000" cy="47244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Clr>
                <a:schemeClr val="dk1"/>
              </a:buClr>
              <a:buSzPts val="2220"/>
              <a:buChar char="●"/>
            </a:pPr>
            <a:r>
              <a:rPr lang="en-GB" sz="2220"/>
              <a:t>We are given a keypoint and its scale from DoG</a:t>
            </a:r>
            <a:endParaRPr/>
          </a:p>
          <a:p>
            <a:pPr indent="-257175" lvl="0" marL="257175" rtl="0" algn="l">
              <a:lnSpc>
                <a:spcPct val="90000"/>
              </a:lnSpc>
              <a:spcBef>
                <a:spcPts val="444"/>
              </a:spcBef>
              <a:spcAft>
                <a:spcPts val="0"/>
              </a:spcAft>
              <a:buClr>
                <a:schemeClr val="dk1"/>
              </a:buClr>
              <a:buSzPts val="2220"/>
              <a:buChar char="●"/>
            </a:pPr>
            <a:r>
              <a:rPr lang="en-GB" sz="2220"/>
              <a:t>We will select a characteristic orientation for the keypoint (based on the most prominent gradient there; discussed next slide)</a:t>
            </a:r>
            <a:endParaRPr/>
          </a:p>
          <a:p>
            <a:pPr indent="-257175" lvl="0" marL="257175" rtl="0" algn="l">
              <a:lnSpc>
                <a:spcPct val="90000"/>
              </a:lnSpc>
              <a:spcBef>
                <a:spcPts val="444"/>
              </a:spcBef>
              <a:spcAft>
                <a:spcPts val="0"/>
              </a:spcAft>
              <a:buClr>
                <a:schemeClr val="dk1"/>
              </a:buClr>
              <a:buSzPts val="2220"/>
              <a:buChar char="●"/>
            </a:pPr>
            <a:r>
              <a:rPr lang="en-GB" sz="2220"/>
              <a:t>We will describe all features </a:t>
            </a:r>
            <a:r>
              <a:rPr b="1" lang="en-GB" sz="2220"/>
              <a:t>relative</a:t>
            </a:r>
            <a:r>
              <a:rPr lang="en-GB" sz="2220"/>
              <a:t> to this orientation</a:t>
            </a:r>
            <a:endParaRPr/>
          </a:p>
          <a:p>
            <a:pPr indent="-257175" lvl="0" marL="257175" rtl="0" algn="l">
              <a:lnSpc>
                <a:spcPct val="90000"/>
              </a:lnSpc>
              <a:spcBef>
                <a:spcPts val="444"/>
              </a:spcBef>
              <a:spcAft>
                <a:spcPts val="0"/>
              </a:spcAft>
              <a:buClr>
                <a:schemeClr val="dk1"/>
              </a:buClr>
              <a:buSzPts val="2220"/>
              <a:buChar char="●"/>
            </a:pPr>
            <a:r>
              <a:rPr lang="en-GB" sz="2220"/>
              <a:t>Causes features to be rotation invariant!</a:t>
            </a:r>
            <a:endParaRPr/>
          </a:p>
          <a:p>
            <a:pPr indent="-214312" lvl="1" marL="557213" rtl="0" algn="l">
              <a:lnSpc>
                <a:spcPct val="90000"/>
              </a:lnSpc>
              <a:spcBef>
                <a:spcPts val="370"/>
              </a:spcBef>
              <a:spcAft>
                <a:spcPts val="1600"/>
              </a:spcAft>
              <a:buClr>
                <a:schemeClr val="dk1"/>
              </a:buClr>
              <a:buSzPts val="1850"/>
              <a:buChar char="○"/>
            </a:pPr>
            <a:r>
              <a:rPr lang="en-GB" sz="1850"/>
              <a:t>If the keypoint appears rotated in another image, the features will be the same, because they’re </a:t>
            </a:r>
            <a:r>
              <a:rPr b="1" lang="en-GB" sz="1850"/>
              <a:t>relative</a:t>
            </a:r>
            <a:r>
              <a:rPr lang="en-GB" sz="1850"/>
              <a:t> to the characteristic orientation</a:t>
            </a:r>
            <a:endParaRPr/>
          </a:p>
        </p:txBody>
      </p:sp>
      <p:pic>
        <p:nvPicPr>
          <p:cNvPr descr="ori" id="488" name="Google Shape;488;p69"/>
          <p:cNvPicPr preferRelativeResize="0"/>
          <p:nvPr/>
        </p:nvPicPr>
        <p:blipFill rotWithShape="1">
          <a:blip r:embed="rId3">
            <a:alphaModFix/>
          </a:blip>
          <a:srcRect b="42951" l="0" r="0" t="1"/>
          <a:stretch/>
        </p:blipFill>
        <p:spPr>
          <a:xfrm>
            <a:off x="5580405" y="1752600"/>
            <a:ext cx="3176995" cy="19888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Part 2: Recognize digits</a:t>
            </a:r>
            <a:endParaRPr>
              <a:solidFill>
                <a:schemeClr val="accent3"/>
              </a:solidFill>
            </a:endParaRPr>
          </a:p>
        </p:txBody>
      </p:sp>
      <p:sp>
        <p:nvSpPr>
          <p:cNvPr id="169" name="Google Shape;169;p34"/>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pic>
        <p:nvPicPr>
          <p:cNvPr id="170" name="Google Shape;170;p34"/>
          <p:cNvPicPr preferRelativeResize="0"/>
          <p:nvPr/>
        </p:nvPicPr>
        <p:blipFill rotWithShape="1">
          <a:blip r:embed="rId3">
            <a:alphaModFix/>
          </a:blip>
          <a:srcRect b="10489" l="14019" r="5594" t="4642"/>
          <a:stretch/>
        </p:blipFill>
        <p:spPr>
          <a:xfrm>
            <a:off x="639750" y="1728113"/>
            <a:ext cx="3401771" cy="3479675"/>
          </a:xfrm>
          <a:prstGeom prst="rect">
            <a:avLst/>
          </a:prstGeom>
          <a:noFill/>
          <a:ln>
            <a:noFill/>
          </a:ln>
        </p:spPr>
      </p:pic>
      <p:cxnSp>
        <p:nvCxnSpPr>
          <p:cNvPr id="171" name="Google Shape;171;p34"/>
          <p:cNvCxnSpPr>
            <a:stCxn id="170" idx="3"/>
            <a:endCxn id="172" idx="1"/>
          </p:cNvCxnSpPr>
          <p:nvPr/>
        </p:nvCxnSpPr>
        <p:spPr>
          <a:xfrm>
            <a:off x="4041521" y="3467950"/>
            <a:ext cx="1301100" cy="0"/>
          </a:xfrm>
          <a:prstGeom prst="straightConnector1">
            <a:avLst/>
          </a:prstGeom>
          <a:noFill/>
          <a:ln cap="flat" cmpd="sng" w="76200">
            <a:solidFill>
              <a:schemeClr val="dk2"/>
            </a:solidFill>
            <a:prstDash val="solid"/>
            <a:round/>
            <a:headEnd len="med" w="med" type="none"/>
            <a:tailEnd len="med" w="med" type="stealth"/>
          </a:ln>
        </p:spPr>
      </p:cxnSp>
      <p:pic>
        <p:nvPicPr>
          <p:cNvPr id="173" name="Google Shape;173;p34"/>
          <p:cNvPicPr preferRelativeResize="0"/>
          <p:nvPr/>
        </p:nvPicPr>
        <p:blipFill rotWithShape="1">
          <a:blip r:embed="rId4">
            <a:alphaModFix/>
          </a:blip>
          <a:srcRect b="7313" l="5180" r="55034" t="0"/>
          <a:stretch/>
        </p:blipFill>
        <p:spPr>
          <a:xfrm>
            <a:off x="5324250" y="1598450"/>
            <a:ext cx="3595274" cy="3764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228600" y="152400"/>
            <a:ext cx="6343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descriptor formation</a:t>
            </a:r>
            <a:endParaRPr/>
          </a:p>
        </p:txBody>
      </p:sp>
      <p:sp>
        <p:nvSpPr>
          <p:cNvPr id="495" name="Google Shape;495;p70"/>
          <p:cNvSpPr txBox="1"/>
          <p:nvPr>
            <p:ph idx="1" type="body"/>
          </p:nvPr>
        </p:nvSpPr>
        <p:spPr>
          <a:xfrm>
            <a:off x="514350" y="3819625"/>
            <a:ext cx="7990800" cy="2825700"/>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Clr>
                <a:schemeClr val="dk1"/>
              </a:buClr>
              <a:buSzPts val="2040"/>
              <a:buChar char="●"/>
            </a:pPr>
            <a:r>
              <a:rPr lang="en-GB" sz="2040"/>
              <a:t>Use the blurred image associated with the keypoint’s scale</a:t>
            </a:r>
            <a:endParaRPr/>
          </a:p>
          <a:p>
            <a:pPr indent="-257175" lvl="0" marL="257175" rtl="0" algn="l">
              <a:lnSpc>
                <a:spcPct val="80000"/>
              </a:lnSpc>
              <a:spcBef>
                <a:spcPts val="408"/>
              </a:spcBef>
              <a:spcAft>
                <a:spcPts val="0"/>
              </a:spcAft>
              <a:buClr>
                <a:schemeClr val="dk1"/>
              </a:buClr>
              <a:buSzPts val="2040"/>
              <a:buChar char="●"/>
            </a:pPr>
            <a:r>
              <a:rPr lang="en-GB" sz="2040"/>
              <a:t>Take image gradients over the keypoint neighborhood.</a:t>
            </a:r>
            <a:endParaRPr/>
          </a:p>
          <a:p>
            <a:pPr indent="-257175" lvl="0" marL="257175" rtl="0" algn="l">
              <a:lnSpc>
                <a:spcPct val="80000"/>
              </a:lnSpc>
              <a:spcBef>
                <a:spcPts val="408"/>
              </a:spcBef>
              <a:spcAft>
                <a:spcPts val="0"/>
              </a:spcAft>
              <a:buClr>
                <a:schemeClr val="dk1"/>
              </a:buClr>
              <a:buSzPts val="2040"/>
              <a:buChar char="●"/>
            </a:pPr>
            <a:r>
              <a:rPr lang="en-GB" sz="2040"/>
              <a:t>To become rotation invariant, rotate the gradient directions AND locations by (-keypoint orientation)</a:t>
            </a:r>
            <a:endParaRPr/>
          </a:p>
          <a:p>
            <a:pPr indent="-214312" lvl="1" marL="557213" rtl="0" algn="l">
              <a:lnSpc>
                <a:spcPct val="80000"/>
              </a:lnSpc>
              <a:spcBef>
                <a:spcPts val="340"/>
              </a:spcBef>
              <a:spcAft>
                <a:spcPts val="0"/>
              </a:spcAft>
              <a:buClr>
                <a:schemeClr val="dk1"/>
              </a:buClr>
              <a:buSzPts val="1700"/>
              <a:buChar char="○"/>
            </a:pPr>
            <a:r>
              <a:rPr lang="en-GB" sz="1700"/>
              <a:t>Now we’ve cancelled out rotation and have gradients expressed at locations </a:t>
            </a:r>
            <a:r>
              <a:rPr b="1" lang="en-GB" sz="1700"/>
              <a:t>relative</a:t>
            </a:r>
            <a:r>
              <a:rPr lang="en-GB" sz="1700"/>
              <a:t> to keypoint orientation θ</a:t>
            </a:r>
            <a:endParaRPr sz="1700"/>
          </a:p>
          <a:p>
            <a:pPr indent="-214312" lvl="1" marL="557213" rtl="0" algn="l">
              <a:lnSpc>
                <a:spcPct val="80000"/>
              </a:lnSpc>
              <a:spcBef>
                <a:spcPts val="340"/>
              </a:spcBef>
              <a:spcAft>
                <a:spcPts val="1600"/>
              </a:spcAft>
              <a:buClr>
                <a:schemeClr val="dk1"/>
              </a:buClr>
              <a:buSzPts val="1700"/>
              <a:buChar char="○"/>
            </a:pPr>
            <a:r>
              <a:rPr lang="en-GB" sz="1700"/>
              <a:t>We could also have just rotated the whole image by -θ, but that would be slower.</a:t>
            </a:r>
            <a:endParaRPr/>
          </a:p>
        </p:txBody>
      </p:sp>
      <p:pic>
        <p:nvPicPr>
          <p:cNvPr id="496" name="Google Shape;496;p70"/>
          <p:cNvPicPr preferRelativeResize="0"/>
          <p:nvPr/>
        </p:nvPicPr>
        <p:blipFill rotWithShape="1">
          <a:blip r:embed="rId3">
            <a:alphaModFix/>
          </a:blip>
          <a:srcRect b="0" l="0" r="0" t="0"/>
          <a:stretch/>
        </p:blipFill>
        <p:spPr>
          <a:xfrm>
            <a:off x="228600" y="990601"/>
            <a:ext cx="3657600" cy="26704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1"/>
          <p:cNvSpPr txBox="1"/>
          <p:nvPr>
            <p:ph type="title"/>
          </p:nvPr>
        </p:nvSpPr>
        <p:spPr>
          <a:xfrm>
            <a:off x="457200" y="304800"/>
            <a:ext cx="6151664"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descriptor formation</a:t>
            </a:r>
            <a:endParaRPr/>
          </a:p>
        </p:txBody>
      </p:sp>
      <p:sp>
        <p:nvSpPr>
          <p:cNvPr id="503" name="Google Shape;503;p71"/>
          <p:cNvSpPr txBox="1"/>
          <p:nvPr>
            <p:ph idx="1" type="body"/>
          </p:nvPr>
        </p:nvSpPr>
        <p:spPr>
          <a:xfrm>
            <a:off x="550978" y="3810000"/>
            <a:ext cx="8228100" cy="28956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Clr>
                <a:schemeClr val="dk1"/>
              </a:buClr>
              <a:buSzPts val="2040"/>
              <a:buChar char="●"/>
            </a:pPr>
            <a:r>
              <a:rPr lang="en-GB" sz="2040"/>
              <a:t>Using precise gradient locations is fragile. We’d like to allow some “slop” in the image, and still produce a very similar descriptor</a:t>
            </a:r>
            <a:endParaRPr/>
          </a:p>
          <a:p>
            <a:pPr indent="-257175" lvl="0" marL="257175" rtl="0" algn="l">
              <a:lnSpc>
                <a:spcPct val="90000"/>
              </a:lnSpc>
              <a:spcBef>
                <a:spcPts val="408"/>
              </a:spcBef>
              <a:spcAft>
                <a:spcPts val="0"/>
              </a:spcAft>
              <a:buClr>
                <a:schemeClr val="dk1"/>
              </a:buClr>
              <a:buSzPts val="2040"/>
              <a:buChar char="●"/>
            </a:pPr>
            <a:r>
              <a:rPr lang="en-GB" sz="2040"/>
              <a:t>Create array of orientation histograms (a 4x4 array is shown)</a:t>
            </a:r>
            <a:endParaRPr/>
          </a:p>
          <a:p>
            <a:pPr indent="-257175" lvl="0" marL="257175" rtl="0" algn="l">
              <a:lnSpc>
                <a:spcPct val="90000"/>
              </a:lnSpc>
              <a:spcBef>
                <a:spcPts val="408"/>
              </a:spcBef>
              <a:spcAft>
                <a:spcPts val="0"/>
              </a:spcAft>
              <a:buClr>
                <a:schemeClr val="dk1"/>
              </a:buClr>
              <a:buSzPts val="2040"/>
              <a:buChar char="●"/>
            </a:pPr>
            <a:r>
              <a:rPr lang="en-GB" sz="2040"/>
              <a:t>Put the rotated gradients into their local orientation histograms</a:t>
            </a:r>
            <a:endParaRPr/>
          </a:p>
          <a:p>
            <a:pPr indent="-214312" lvl="1" marL="557213" rtl="0" algn="l">
              <a:lnSpc>
                <a:spcPct val="90000"/>
              </a:lnSpc>
              <a:spcBef>
                <a:spcPts val="340"/>
              </a:spcBef>
              <a:spcAft>
                <a:spcPts val="0"/>
              </a:spcAft>
              <a:buClr>
                <a:schemeClr val="dk1"/>
              </a:buClr>
              <a:buSzPts val="1700"/>
              <a:buChar char="○"/>
            </a:pPr>
            <a:r>
              <a:rPr lang="en-GB" sz="1700"/>
              <a:t>A gradients’s contribution is divided among the nearby histograms based on distance. If it’s halfway between two histogram locations, it gives a half contribution to both.</a:t>
            </a:r>
            <a:endParaRPr/>
          </a:p>
          <a:p>
            <a:pPr indent="-214312" lvl="1" marL="557213" rtl="0" algn="l">
              <a:lnSpc>
                <a:spcPct val="90000"/>
              </a:lnSpc>
              <a:spcBef>
                <a:spcPts val="340"/>
              </a:spcBef>
              <a:spcAft>
                <a:spcPts val="0"/>
              </a:spcAft>
              <a:buClr>
                <a:schemeClr val="dk1"/>
              </a:buClr>
              <a:buSzPts val="1700"/>
              <a:buChar char="○"/>
            </a:pPr>
            <a:r>
              <a:rPr lang="en-GB" sz="1700"/>
              <a:t>Also, scale down gradient contributions for gradients far from the center</a:t>
            </a:r>
            <a:endParaRPr/>
          </a:p>
          <a:p>
            <a:pPr indent="-257175" lvl="0" marL="257175" rtl="0" algn="l">
              <a:lnSpc>
                <a:spcPct val="90000"/>
              </a:lnSpc>
              <a:spcBef>
                <a:spcPts val="408"/>
              </a:spcBef>
              <a:spcAft>
                <a:spcPts val="1600"/>
              </a:spcAft>
              <a:buClr>
                <a:schemeClr val="dk1"/>
              </a:buClr>
              <a:buSzPts val="2040"/>
              <a:buChar char="●"/>
            </a:pPr>
            <a:r>
              <a:rPr lang="en-GB" sz="2040"/>
              <a:t>The SIFT authors found that best results were with 8 orientation bins per histogram.</a:t>
            </a:r>
            <a:endParaRPr/>
          </a:p>
        </p:txBody>
      </p:sp>
      <p:grpSp>
        <p:nvGrpSpPr>
          <p:cNvPr id="504" name="Google Shape;504;p71"/>
          <p:cNvGrpSpPr/>
          <p:nvPr/>
        </p:nvGrpSpPr>
        <p:grpSpPr>
          <a:xfrm>
            <a:off x="457203" y="1295412"/>
            <a:ext cx="5878846" cy="2591413"/>
            <a:chOff x="1381" y="2880"/>
            <a:chExt cx="3294" cy="1341"/>
          </a:xfrm>
        </p:grpSpPr>
        <p:grpSp>
          <p:nvGrpSpPr>
            <p:cNvPr id="505" name="Google Shape;505;p71"/>
            <p:cNvGrpSpPr/>
            <p:nvPr/>
          </p:nvGrpSpPr>
          <p:grpSpPr>
            <a:xfrm>
              <a:off x="1381" y="2880"/>
              <a:ext cx="3294" cy="1315"/>
              <a:chOff x="1056" y="2544"/>
              <a:chExt cx="4057" cy="1656"/>
            </a:xfrm>
          </p:grpSpPr>
          <p:pic>
            <p:nvPicPr>
              <p:cNvPr descr="descrip" id="506" name="Google Shape;506;p71"/>
              <p:cNvPicPr preferRelativeResize="0"/>
              <p:nvPr/>
            </p:nvPicPr>
            <p:blipFill rotWithShape="1">
              <a:blip r:embed="rId3">
                <a:alphaModFix/>
              </a:blip>
              <a:srcRect b="8104" l="0" r="56557" t="0"/>
              <a:stretch/>
            </p:blipFill>
            <p:spPr>
              <a:xfrm>
                <a:off x="1056" y="2544"/>
                <a:ext cx="1505" cy="1515"/>
              </a:xfrm>
              <a:prstGeom prst="rect">
                <a:avLst/>
              </a:prstGeom>
              <a:noFill/>
              <a:ln>
                <a:noFill/>
              </a:ln>
            </p:spPr>
          </p:pic>
          <p:grpSp>
            <p:nvGrpSpPr>
              <p:cNvPr id="507" name="Google Shape;507;p71"/>
              <p:cNvGrpSpPr/>
              <p:nvPr/>
            </p:nvGrpSpPr>
            <p:grpSpPr>
              <a:xfrm>
                <a:off x="3457" y="2802"/>
                <a:ext cx="1656" cy="1398"/>
                <a:chOff x="4080" y="3573"/>
                <a:chExt cx="1050" cy="699"/>
              </a:xfrm>
            </p:grpSpPr>
            <p:sp>
              <p:nvSpPr>
                <p:cNvPr id="508" name="Google Shape;508;p71"/>
                <p:cNvSpPr/>
                <p:nvPr/>
              </p:nvSpPr>
              <p:spPr>
                <a:xfrm>
                  <a:off x="4129" y="3573"/>
                  <a:ext cx="958" cy="11"/>
                </a:xfrm>
                <a:custGeom>
                  <a:rect b="b" l="l" r="r" t="t"/>
                  <a:pathLst>
                    <a:path extrusionOk="0" h="101" w="862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9" name="Google Shape;509;p71"/>
                <p:cNvSpPr/>
                <p:nvPr/>
              </p:nvSpPr>
              <p:spPr>
                <a:xfrm>
                  <a:off x="5076" y="3579"/>
                  <a:ext cx="11" cy="545"/>
                </a:xfrm>
                <a:custGeom>
                  <a:rect b="b" l="l" r="r" t="t"/>
                  <a:pathLst>
                    <a:path extrusionOk="0" h="5457" w="91">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0" name="Google Shape;510;p71"/>
                <p:cNvSpPr/>
                <p:nvPr/>
              </p:nvSpPr>
              <p:spPr>
                <a:xfrm>
                  <a:off x="4124" y="4114"/>
                  <a:ext cx="958" cy="10"/>
                </a:xfrm>
                <a:custGeom>
                  <a:rect b="b" l="l" r="r" t="t"/>
                  <a:pathLst>
                    <a:path extrusionOk="0" h="100" w="8622">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1" name="Google Shape;511;p71"/>
                <p:cNvSpPr/>
                <p:nvPr/>
              </p:nvSpPr>
              <p:spPr>
                <a:xfrm>
                  <a:off x="4124" y="3573"/>
                  <a:ext cx="10" cy="546"/>
                </a:xfrm>
                <a:custGeom>
                  <a:rect b="b" l="l" r="r" t="t"/>
                  <a:pathLst>
                    <a:path extrusionOk="0" h="5458" w="91">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1"/>
                <p:cNvSpPr/>
                <p:nvPr/>
              </p:nvSpPr>
              <p:spPr>
                <a:xfrm>
                  <a:off x="4129" y="3984"/>
                  <a:ext cx="136" cy="135"/>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3" name="Google Shape;513;p71"/>
                <p:cNvSpPr/>
                <p:nvPr/>
              </p:nvSpPr>
              <p:spPr>
                <a:xfrm>
                  <a:off x="4129" y="3979"/>
                  <a:ext cx="141" cy="10"/>
                </a:xfrm>
                <a:custGeom>
                  <a:rect b="b" l="l" r="r" t="t"/>
                  <a:pathLst>
                    <a:path extrusionOk="0" h="100" w="127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4" name="Google Shape;514;p71"/>
                <p:cNvSpPr/>
                <p:nvPr/>
              </p:nvSpPr>
              <p:spPr>
                <a:xfrm>
                  <a:off x="4260" y="3984"/>
                  <a:ext cx="10" cy="140"/>
                </a:xfrm>
                <a:custGeom>
                  <a:rect b="b" l="l" r="r" t="t"/>
                  <a:pathLst>
                    <a:path extrusionOk="0" h="1402" w="90">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5" name="Google Shape;515;p71"/>
                <p:cNvSpPr/>
                <p:nvPr/>
              </p:nvSpPr>
              <p:spPr>
                <a:xfrm>
                  <a:off x="4124" y="4114"/>
                  <a:ext cx="141" cy="10"/>
                </a:xfrm>
                <a:custGeom>
                  <a:rect b="b" l="l" r="r" t="t"/>
                  <a:pathLst>
                    <a:path extrusionOk="0" h="100" w="1271">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6" name="Google Shape;516;p71"/>
                <p:cNvSpPr/>
                <p:nvPr/>
              </p:nvSpPr>
              <p:spPr>
                <a:xfrm>
                  <a:off x="4124" y="3979"/>
                  <a:ext cx="10" cy="140"/>
                </a:xfrm>
                <a:custGeom>
                  <a:rect b="b" l="l" r="r" t="t"/>
                  <a:pathLst>
                    <a:path extrusionOk="0" h="1402" w="91">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7" name="Google Shape;517;p71"/>
                <p:cNvSpPr/>
                <p:nvPr/>
              </p:nvSpPr>
              <p:spPr>
                <a:xfrm>
                  <a:off x="4265" y="3714"/>
                  <a:ext cx="136" cy="405"/>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8" name="Google Shape;518;p71"/>
                <p:cNvSpPr/>
                <p:nvPr/>
              </p:nvSpPr>
              <p:spPr>
                <a:xfrm>
                  <a:off x="4265" y="3709"/>
                  <a:ext cx="141" cy="10"/>
                </a:xfrm>
                <a:custGeom>
                  <a:rect b="b" l="l" r="r" t="t"/>
                  <a:pathLst>
                    <a:path extrusionOk="0" h="100" w="1271">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9" name="Google Shape;519;p71"/>
                <p:cNvSpPr/>
                <p:nvPr/>
              </p:nvSpPr>
              <p:spPr>
                <a:xfrm>
                  <a:off x="4396" y="3714"/>
                  <a:ext cx="10" cy="410"/>
                </a:xfrm>
                <a:custGeom>
                  <a:rect b="b" l="l" r="r" t="t"/>
                  <a:pathLst>
                    <a:path extrusionOk="0" h="4106" w="92">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1"/>
                <p:cNvSpPr/>
                <p:nvPr/>
              </p:nvSpPr>
              <p:spPr>
                <a:xfrm>
                  <a:off x="4260" y="4114"/>
                  <a:ext cx="141" cy="10"/>
                </a:xfrm>
                <a:custGeom>
                  <a:rect b="b" l="l" r="r" t="t"/>
                  <a:pathLst>
                    <a:path extrusionOk="0" h="100" w="127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1" name="Google Shape;521;p71"/>
                <p:cNvSpPr/>
                <p:nvPr/>
              </p:nvSpPr>
              <p:spPr>
                <a:xfrm>
                  <a:off x="4260" y="3709"/>
                  <a:ext cx="10" cy="410"/>
                </a:xfrm>
                <a:custGeom>
                  <a:rect b="b" l="l" r="r" t="t"/>
                  <a:pathLst>
                    <a:path extrusionOk="0" h="4106" w="90">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2" name="Google Shape;522;p71"/>
                <p:cNvSpPr/>
                <p:nvPr/>
              </p:nvSpPr>
              <p:spPr>
                <a:xfrm>
                  <a:off x="4401" y="3849"/>
                  <a:ext cx="136" cy="270"/>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3" name="Google Shape;523;p71"/>
                <p:cNvSpPr/>
                <p:nvPr/>
              </p:nvSpPr>
              <p:spPr>
                <a:xfrm>
                  <a:off x="4396" y="3844"/>
                  <a:ext cx="141" cy="10"/>
                </a:xfrm>
                <a:custGeom>
                  <a:rect b="b" l="l" r="r" t="t"/>
                  <a:pathLst>
                    <a:path extrusionOk="0" h="100" w="1271">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4" name="Google Shape;524;p71"/>
                <p:cNvSpPr/>
                <p:nvPr/>
              </p:nvSpPr>
              <p:spPr>
                <a:xfrm>
                  <a:off x="4396" y="3849"/>
                  <a:ext cx="10" cy="275"/>
                </a:xfrm>
                <a:custGeom>
                  <a:rect b="b" l="l" r="r" t="t"/>
                  <a:pathLst>
                    <a:path extrusionOk="0" h="2754" w="92">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71"/>
                <p:cNvSpPr/>
                <p:nvPr/>
              </p:nvSpPr>
              <p:spPr>
                <a:xfrm>
                  <a:off x="4401" y="4114"/>
                  <a:ext cx="141" cy="10"/>
                </a:xfrm>
                <a:custGeom>
                  <a:rect b="b" l="l" r="r" t="t"/>
                  <a:pathLst>
                    <a:path extrusionOk="0" h="100" w="127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71"/>
                <p:cNvSpPr/>
                <p:nvPr/>
              </p:nvSpPr>
              <p:spPr>
                <a:xfrm>
                  <a:off x="4532" y="3844"/>
                  <a:ext cx="10" cy="275"/>
                </a:xfrm>
                <a:custGeom>
                  <a:rect b="b" l="l" r="r" t="t"/>
                  <a:pathLst>
                    <a:path extrusionOk="0" h="2754" w="91">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7" name="Google Shape;527;p71"/>
                <p:cNvSpPr/>
                <p:nvPr/>
              </p:nvSpPr>
              <p:spPr>
                <a:xfrm>
                  <a:off x="4537" y="4029"/>
                  <a:ext cx="136" cy="90"/>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8" name="Google Shape;528;p71"/>
                <p:cNvSpPr/>
                <p:nvPr/>
              </p:nvSpPr>
              <p:spPr>
                <a:xfrm>
                  <a:off x="4537" y="4024"/>
                  <a:ext cx="141" cy="10"/>
                </a:xfrm>
                <a:custGeom>
                  <a:rect b="b" l="l" r="r" t="t"/>
                  <a:pathLst>
                    <a:path extrusionOk="0" h="100" w="127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9" name="Google Shape;529;p71"/>
                <p:cNvSpPr/>
                <p:nvPr/>
              </p:nvSpPr>
              <p:spPr>
                <a:xfrm>
                  <a:off x="4668" y="4029"/>
                  <a:ext cx="10" cy="95"/>
                </a:xfrm>
                <a:custGeom>
                  <a:rect b="b" l="l" r="r" t="t"/>
                  <a:pathLst>
                    <a:path extrusionOk="0" h="952" w="90">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0" name="Google Shape;530;p71"/>
                <p:cNvSpPr/>
                <p:nvPr/>
              </p:nvSpPr>
              <p:spPr>
                <a:xfrm>
                  <a:off x="4532" y="4114"/>
                  <a:ext cx="141" cy="10"/>
                </a:xfrm>
                <a:custGeom>
                  <a:rect b="b" l="l" r="r" t="t"/>
                  <a:pathLst>
                    <a:path extrusionOk="0" h="100" w="1271">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1" name="Google Shape;531;p71"/>
                <p:cNvSpPr/>
                <p:nvPr/>
              </p:nvSpPr>
              <p:spPr>
                <a:xfrm>
                  <a:off x="4532" y="4024"/>
                  <a:ext cx="10" cy="95"/>
                </a:xfrm>
                <a:custGeom>
                  <a:rect b="b" l="l" r="r" t="t"/>
                  <a:pathLst>
                    <a:path extrusionOk="0" h="952" w="91">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2" name="Google Shape;532;p71"/>
                <p:cNvSpPr/>
                <p:nvPr/>
              </p:nvSpPr>
              <p:spPr>
                <a:xfrm>
                  <a:off x="4673" y="3984"/>
                  <a:ext cx="136" cy="135"/>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3" name="Google Shape;533;p71"/>
                <p:cNvSpPr/>
                <p:nvPr/>
              </p:nvSpPr>
              <p:spPr>
                <a:xfrm>
                  <a:off x="4673" y="3979"/>
                  <a:ext cx="141" cy="10"/>
                </a:xfrm>
                <a:custGeom>
                  <a:rect b="b" l="l" r="r" t="t"/>
                  <a:pathLst>
                    <a:path extrusionOk="0" h="100" w="1271">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4" name="Google Shape;534;p71"/>
                <p:cNvSpPr/>
                <p:nvPr/>
              </p:nvSpPr>
              <p:spPr>
                <a:xfrm>
                  <a:off x="4804" y="3984"/>
                  <a:ext cx="10" cy="140"/>
                </a:xfrm>
                <a:custGeom>
                  <a:rect b="b" l="l" r="r" t="t"/>
                  <a:pathLst>
                    <a:path extrusionOk="0" h="1402" w="91">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5" name="Google Shape;535;p71"/>
                <p:cNvSpPr/>
                <p:nvPr/>
              </p:nvSpPr>
              <p:spPr>
                <a:xfrm>
                  <a:off x="4668" y="4114"/>
                  <a:ext cx="141" cy="10"/>
                </a:xfrm>
                <a:custGeom>
                  <a:rect b="b" l="l" r="r" t="t"/>
                  <a:pathLst>
                    <a:path extrusionOk="0" h="100" w="127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6" name="Google Shape;536;p71"/>
                <p:cNvSpPr/>
                <p:nvPr/>
              </p:nvSpPr>
              <p:spPr>
                <a:xfrm>
                  <a:off x="4668" y="3979"/>
                  <a:ext cx="10" cy="140"/>
                </a:xfrm>
                <a:custGeom>
                  <a:rect b="b" l="l" r="r" t="t"/>
                  <a:pathLst>
                    <a:path extrusionOk="0" h="1402" w="90">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7" name="Google Shape;537;p71"/>
                <p:cNvSpPr/>
                <p:nvPr/>
              </p:nvSpPr>
              <p:spPr>
                <a:xfrm>
                  <a:off x="4809" y="4074"/>
                  <a:ext cx="136" cy="45"/>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8" name="Google Shape;538;p71"/>
                <p:cNvSpPr/>
                <p:nvPr/>
              </p:nvSpPr>
              <p:spPr>
                <a:xfrm>
                  <a:off x="4804" y="4069"/>
                  <a:ext cx="141" cy="10"/>
                </a:xfrm>
                <a:custGeom>
                  <a:rect b="b" l="l" r="r" t="t"/>
                  <a:pathLst>
                    <a:path extrusionOk="0" h="100" w="1271">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9" name="Google Shape;539;p71"/>
                <p:cNvSpPr/>
                <p:nvPr/>
              </p:nvSpPr>
              <p:spPr>
                <a:xfrm>
                  <a:off x="4804" y="4074"/>
                  <a:ext cx="10" cy="50"/>
                </a:xfrm>
                <a:custGeom>
                  <a:rect b="b" l="l" r="r" t="t"/>
                  <a:pathLst>
                    <a:path extrusionOk="0" h="501" w="9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Google Shape;540;p71"/>
                <p:cNvSpPr/>
                <p:nvPr/>
              </p:nvSpPr>
              <p:spPr>
                <a:xfrm>
                  <a:off x="4809" y="4114"/>
                  <a:ext cx="141" cy="10"/>
                </a:xfrm>
                <a:custGeom>
                  <a:rect b="b" l="l" r="r" t="t"/>
                  <a:pathLst>
                    <a:path extrusionOk="0" h="100" w="1271">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1" name="Google Shape;541;p71"/>
                <p:cNvSpPr/>
                <p:nvPr/>
              </p:nvSpPr>
              <p:spPr>
                <a:xfrm>
                  <a:off x="4940" y="4069"/>
                  <a:ext cx="10" cy="50"/>
                </a:xfrm>
                <a:custGeom>
                  <a:rect b="b" l="l" r="r" t="t"/>
                  <a:pathLst>
                    <a:path extrusionOk="0" h="501" w="9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2" name="Google Shape;542;p71"/>
                <p:cNvSpPr/>
                <p:nvPr/>
              </p:nvSpPr>
              <p:spPr>
                <a:xfrm>
                  <a:off x="4945" y="4029"/>
                  <a:ext cx="137" cy="90"/>
                </a:xfrm>
                <a:prstGeom prst="rect">
                  <a:avLst/>
                </a:prstGeom>
                <a:solidFill>
                  <a:srgbClr val="DC2B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3" name="Google Shape;543;p71"/>
                <p:cNvSpPr/>
                <p:nvPr/>
              </p:nvSpPr>
              <p:spPr>
                <a:xfrm>
                  <a:off x="4945" y="4024"/>
                  <a:ext cx="142" cy="10"/>
                </a:xfrm>
                <a:custGeom>
                  <a:rect b="b" l="l" r="r" t="t"/>
                  <a:pathLst>
                    <a:path extrusionOk="0" h="100" w="127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Google Shape;544;p71"/>
                <p:cNvSpPr/>
                <p:nvPr/>
              </p:nvSpPr>
              <p:spPr>
                <a:xfrm>
                  <a:off x="5076" y="4029"/>
                  <a:ext cx="11" cy="95"/>
                </a:xfrm>
                <a:custGeom>
                  <a:rect b="b" l="l" r="r" t="t"/>
                  <a:pathLst>
                    <a:path extrusionOk="0" h="952" w="91">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Google Shape;545;p71"/>
                <p:cNvSpPr/>
                <p:nvPr/>
              </p:nvSpPr>
              <p:spPr>
                <a:xfrm>
                  <a:off x="4940" y="4114"/>
                  <a:ext cx="142" cy="10"/>
                </a:xfrm>
                <a:custGeom>
                  <a:rect b="b" l="l" r="r" t="t"/>
                  <a:pathLst>
                    <a:path extrusionOk="0" h="100" w="1271">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Google Shape;546;p71"/>
                <p:cNvSpPr/>
                <p:nvPr/>
              </p:nvSpPr>
              <p:spPr>
                <a:xfrm>
                  <a:off x="4940" y="4024"/>
                  <a:ext cx="10" cy="95"/>
                </a:xfrm>
                <a:custGeom>
                  <a:rect b="b" l="l" r="r" t="t"/>
                  <a:pathLst>
                    <a:path extrusionOk="0" h="952" w="91">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71"/>
                <p:cNvSpPr/>
                <p:nvPr/>
              </p:nvSpPr>
              <p:spPr>
                <a:xfrm>
                  <a:off x="4080" y="4160"/>
                  <a:ext cx="42" cy="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500">
                      <a:solidFill>
                        <a:srgbClr val="000000"/>
                      </a:solidFill>
                      <a:latin typeface="Questrial"/>
                      <a:ea typeface="Questrial"/>
                      <a:cs typeface="Questrial"/>
                      <a:sym typeface="Questrial"/>
                    </a:rPr>
                    <a:t>0</a:t>
                  </a:r>
                  <a:endParaRPr sz="2800">
                    <a:solidFill>
                      <a:srgbClr val="000000"/>
                    </a:solidFill>
                    <a:latin typeface="Arial"/>
                    <a:ea typeface="Arial"/>
                    <a:cs typeface="Arial"/>
                    <a:sym typeface="Arial"/>
                  </a:endParaRPr>
                </a:p>
              </p:txBody>
            </p:sp>
            <p:sp>
              <p:nvSpPr>
                <p:cNvPr id="548" name="Google Shape;548;p71"/>
                <p:cNvSpPr/>
                <p:nvPr/>
              </p:nvSpPr>
              <p:spPr>
                <a:xfrm>
                  <a:off x="5036" y="4145"/>
                  <a:ext cx="42" cy="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500">
                      <a:solidFill>
                        <a:srgbClr val="000000"/>
                      </a:solidFill>
                      <a:latin typeface="Questrial"/>
                      <a:ea typeface="Questrial"/>
                      <a:cs typeface="Questrial"/>
                      <a:sym typeface="Questrial"/>
                    </a:rPr>
                    <a:t>2</a:t>
                  </a:r>
                  <a:endParaRPr sz="2800">
                    <a:solidFill>
                      <a:srgbClr val="000000"/>
                    </a:solidFill>
                    <a:latin typeface="Arial"/>
                    <a:ea typeface="Arial"/>
                    <a:cs typeface="Arial"/>
                    <a:sym typeface="Arial"/>
                  </a:endParaRPr>
                </a:p>
              </p:txBody>
            </p:sp>
            <p:sp>
              <p:nvSpPr>
                <p:cNvPr id="549" name="Google Shape;549;p71"/>
                <p:cNvSpPr/>
                <p:nvPr/>
              </p:nvSpPr>
              <p:spPr>
                <a:xfrm>
                  <a:off x="5085" y="4148"/>
                  <a:ext cx="45" cy="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500">
                      <a:solidFill>
                        <a:srgbClr val="000000"/>
                      </a:solidFill>
                      <a:latin typeface="Noto Sans Symbols"/>
                      <a:ea typeface="Noto Sans Symbols"/>
                      <a:cs typeface="Noto Sans Symbols"/>
                      <a:sym typeface="Noto Sans Symbols"/>
                    </a:rPr>
                    <a:t>π</a:t>
                  </a:r>
                  <a:endParaRPr sz="2800">
                    <a:solidFill>
                      <a:srgbClr val="000000"/>
                    </a:solidFill>
                    <a:latin typeface="Arial"/>
                    <a:ea typeface="Arial"/>
                    <a:cs typeface="Arial"/>
                    <a:sym typeface="Arial"/>
                  </a:endParaRPr>
                </a:p>
              </p:txBody>
            </p:sp>
            <p:sp>
              <p:nvSpPr>
                <p:cNvPr id="550" name="Google Shape;550;p71"/>
                <p:cNvSpPr/>
                <p:nvPr/>
              </p:nvSpPr>
              <p:spPr>
                <a:xfrm>
                  <a:off x="4329" y="4153"/>
                  <a:ext cx="53" cy="47"/>
                </a:xfrm>
                <a:custGeom>
                  <a:rect b="b" l="l" r="r" t="t"/>
                  <a:pathLst>
                    <a:path extrusionOk="0" h="476" w="474">
                      <a:moveTo>
                        <a:pt x="474" y="476"/>
                      </a:moveTo>
                      <a:lnTo>
                        <a:pt x="238" y="0"/>
                      </a:lnTo>
                      <a:lnTo>
                        <a:pt x="0" y="476"/>
                      </a:lnTo>
                      <a:lnTo>
                        <a:pt x="474" y="476"/>
                      </a:lnTo>
                      <a:lnTo>
                        <a:pt x="238" y="0"/>
                      </a:lnTo>
                      <a:lnTo>
                        <a:pt x="474" y="476"/>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1" name="Google Shape;551;p71"/>
                <p:cNvSpPr/>
                <p:nvPr/>
              </p:nvSpPr>
              <p:spPr>
                <a:xfrm>
                  <a:off x="4350" y="4196"/>
                  <a:ext cx="11" cy="76"/>
                </a:xfrm>
                <a:custGeom>
                  <a:rect b="b" l="l" r="r" t="t"/>
                  <a:pathLst>
                    <a:path extrusionOk="0" h="760" w="91">
                      <a:moveTo>
                        <a:pt x="46" y="760"/>
                      </a:moveTo>
                      <a:lnTo>
                        <a:pt x="91" y="760"/>
                      </a:lnTo>
                      <a:lnTo>
                        <a:pt x="91" y="0"/>
                      </a:lnTo>
                      <a:lnTo>
                        <a:pt x="0" y="0"/>
                      </a:lnTo>
                      <a:lnTo>
                        <a:pt x="0" y="760"/>
                      </a:lnTo>
                      <a:lnTo>
                        <a:pt x="46" y="760"/>
                      </a:lnTo>
                      <a:close/>
                    </a:path>
                  </a:pathLst>
                </a:custGeom>
                <a:solidFill>
                  <a:srgbClr val="1F1A1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552" name="Google Shape;552;p71"/>
            <p:cNvSpPr/>
            <p:nvPr/>
          </p:nvSpPr>
          <p:spPr>
            <a:xfrm>
              <a:off x="3571" y="3975"/>
              <a:ext cx="221" cy="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553" name="Google Shape;553;p71"/>
          <p:cNvCxnSpPr/>
          <p:nvPr/>
        </p:nvCxnSpPr>
        <p:spPr>
          <a:xfrm>
            <a:off x="2142719" y="2523030"/>
            <a:ext cx="922845" cy="30691"/>
          </a:xfrm>
          <a:prstGeom prst="straightConnector1">
            <a:avLst/>
          </a:prstGeom>
          <a:noFill/>
          <a:ln cap="flat" cmpd="sng" w="38100">
            <a:solidFill>
              <a:schemeClr val="dk1"/>
            </a:solidFill>
            <a:prstDash val="solid"/>
            <a:round/>
            <a:headEnd len="sm" w="sm" type="none"/>
            <a:tailEnd len="lg" w="lg" type="stealth"/>
          </a:ln>
          <a:effectLst>
            <a:outerShdw blurRad="40000" rotWithShape="0" dir="5400000" dist="23000">
              <a:srgbClr val="000000">
                <a:alpha val="34901"/>
              </a:srgbClr>
            </a:outerShdw>
          </a:effectLst>
        </p:spPr>
      </p:cxnSp>
      <p:pic>
        <p:nvPicPr>
          <p:cNvPr id="554" name="Google Shape;554;p71"/>
          <p:cNvPicPr preferRelativeResize="0"/>
          <p:nvPr/>
        </p:nvPicPr>
        <p:blipFill rotWithShape="1">
          <a:blip r:embed="rId4">
            <a:alphaModFix/>
          </a:blip>
          <a:srcRect b="72735" l="63372" r="26842" t="5142"/>
          <a:stretch/>
        </p:blipFill>
        <p:spPr>
          <a:xfrm>
            <a:off x="7331150" y="1981207"/>
            <a:ext cx="1086248" cy="11384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2"/>
          <p:cNvSpPr txBox="1"/>
          <p:nvPr>
            <p:ph type="title"/>
          </p:nvPr>
        </p:nvSpPr>
        <p:spPr>
          <a:xfrm>
            <a:off x="342900" y="152400"/>
            <a:ext cx="60579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descriptor formation</a:t>
            </a:r>
            <a:endParaRPr/>
          </a:p>
        </p:txBody>
      </p:sp>
      <p:sp>
        <p:nvSpPr>
          <p:cNvPr id="561" name="Google Shape;561;p72"/>
          <p:cNvSpPr txBox="1"/>
          <p:nvPr>
            <p:ph idx="1" type="body"/>
          </p:nvPr>
        </p:nvSpPr>
        <p:spPr>
          <a:xfrm>
            <a:off x="342900" y="3657600"/>
            <a:ext cx="8633100" cy="28956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Clr>
                <a:schemeClr val="dk1"/>
              </a:buClr>
              <a:buSzPts val="2040"/>
              <a:buChar char="●"/>
            </a:pPr>
            <a:r>
              <a:rPr lang="en-GB" sz="2040"/>
              <a:t>Using precise gradient locations is fragile. We’d like to allow some “slop” in the image, and still produce a very similar descriptor</a:t>
            </a:r>
            <a:endParaRPr/>
          </a:p>
          <a:p>
            <a:pPr indent="-257175" lvl="0" marL="257175" rtl="0" algn="l">
              <a:lnSpc>
                <a:spcPct val="90000"/>
              </a:lnSpc>
              <a:spcBef>
                <a:spcPts val="408"/>
              </a:spcBef>
              <a:spcAft>
                <a:spcPts val="0"/>
              </a:spcAft>
              <a:buClr>
                <a:schemeClr val="dk1"/>
              </a:buClr>
              <a:buSzPts val="2040"/>
              <a:buChar char="●"/>
            </a:pPr>
            <a:r>
              <a:rPr lang="en-GB" sz="2040"/>
              <a:t>Create array of orientation histograms (a 4x4 array is shown)</a:t>
            </a:r>
            <a:endParaRPr/>
          </a:p>
          <a:p>
            <a:pPr indent="-257175" lvl="0" marL="257175" rtl="0" algn="l">
              <a:lnSpc>
                <a:spcPct val="90000"/>
              </a:lnSpc>
              <a:spcBef>
                <a:spcPts val="408"/>
              </a:spcBef>
              <a:spcAft>
                <a:spcPts val="0"/>
              </a:spcAft>
              <a:buClr>
                <a:schemeClr val="dk1"/>
              </a:buClr>
              <a:buSzPts val="2040"/>
              <a:buChar char="●"/>
            </a:pPr>
            <a:r>
              <a:rPr lang="en-GB" sz="2040"/>
              <a:t>Put the rotated gradients into their local orientation histograms</a:t>
            </a:r>
            <a:endParaRPr/>
          </a:p>
          <a:p>
            <a:pPr indent="-214312" lvl="1" marL="557213" rtl="0" algn="l">
              <a:lnSpc>
                <a:spcPct val="90000"/>
              </a:lnSpc>
              <a:spcBef>
                <a:spcPts val="340"/>
              </a:spcBef>
              <a:spcAft>
                <a:spcPts val="0"/>
              </a:spcAft>
              <a:buClr>
                <a:schemeClr val="dk1"/>
              </a:buClr>
              <a:buSzPts val="1700"/>
              <a:buChar char="○"/>
            </a:pPr>
            <a:r>
              <a:rPr lang="en-GB" sz="1700"/>
              <a:t>A gradients’s contribution is divided among the nearby histograms based on distance. If it’s halfway between two histogram locations, it gives a half contribution to both.</a:t>
            </a:r>
            <a:endParaRPr/>
          </a:p>
          <a:p>
            <a:pPr indent="-214312" lvl="1" marL="557213" rtl="0" algn="l">
              <a:lnSpc>
                <a:spcPct val="90000"/>
              </a:lnSpc>
              <a:spcBef>
                <a:spcPts val="340"/>
              </a:spcBef>
              <a:spcAft>
                <a:spcPts val="0"/>
              </a:spcAft>
              <a:buClr>
                <a:schemeClr val="dk1"/>
              </a:buClr>
              <a:buSzPts val="1700"/>
              <a:buChar char="○"/>
            </a:pPr>
            <a:r>
              <a:rPr lang="en-GB" sz="1700"/>
              <a:t>Also, scale down gradient contributions for gradients far from the center</a:t>
            </a:r>
            <a:endParaRPr/>
          </a:p>
          <a:p>
            <a:pPr indent="-257175" lvl="0" marL="257175" rtl="0" algn="l">
              <a:lnSpc>
                <a:spcPct val="90000"/>
              </a:lnSpc>
              <a:spcBef>
                <a:spcPts val="408"/>
              </a:spcBef>
              <a:spcAft>
                <a:spcPts val="1600"/>
              </a:spcAft>
              <a:buClr>
                <a:schemeClr val="dk1"/>
              </a:buClr>
              <a:buSzPts val="2040"/>
              <a:buChar char="●"/>
            </a:pPr>
            <a:r>
              <a:rPr lang="en-GB" sz="2040"/>
              <a:t>The SIFT authors found that best results were with 8 orientation bins per histogram, </a:t>
            </a:r>
            <a:r>
              <a:rPr lang="en-GB" sz="2040">
                <a:solidFill>
                  <a:srgbClr val="C00000"/>
                </a:solidFill>
              </a:rPr>
              <a:t>and a 4x4 histogram array.</a:t>
            </a:r>
            <a:endParaRPr/>
          </a:p>
        </p:txBody>
      </p:sp>
      <p:pic>
        <p:nvPicPr>
          <p:cNvPr id="562" name="Google Shape;562;p72"/>
          <p:cNvPicPr preferRelativeResize="0"/>
          <p:nvPr/>
        </p:nvPicPr>
        <p:blipFill rotWithShape="1">
          <a:blip r:embed="rId3">
            <a:alphaModFix/>
          </a:blip>
          <a:srcRect b="0" l="0" r="0" t="0"/>
          <a:stretch/>
        </p:blipFill>
        <p:spPr>
          <a:xfrm>
            <a:off x="1371600" y="1121000"/>
            <a:ext cx="4229100" cy="19024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342900" y="228600"/>
            <a:ext cx="60579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descriptor formation</a:t>
            </a:r>
            <a:endParaRPr/>
          </a:p>
        </p:txBody>
      </p:sp>
      <p:sp>
        <p:nvSpPr>
          <p:cNvPr id="569" name="Google Shape;569;p73"/>
          <p:cNvSpPr txBox="1"/>
          <p:nvPr>
            <p:ph idx="1" type="body"/>
          </p:nvPr>
        </p:nvSpPr>
        <p:spPr>
          <a:xfrm>
            <a:off x="342900" y="2971800"/>
            <a:ext cx="8431200" cy="3749700"/>
          </a:xfrm>
          <a:prstGeom prst="rect">
            <a:avLst/>
          </a:prstGeom>
          <a:noFill/>
          <a:ln>
            <a:noFill/>
          </a:ln>
        </p:spPr>
        <p:txBody>
          <a:bodyPr anchorCtr="0" anchor="t" bIns="45700" lIns="91425" spcFirstLastPara="1" rIns="91425" wrap="square" tIns="45700">
            <a:noAutofit/>
          </a:bodyPr>
          <a:lstStyle/>
          <a:p>
            <a:pPr indent="-244475" lvl="0" marL="257175" rtl="0" algn="l">
              <a:spcBef>
                <a:spcPts val="0"/>
              </a:spcBef>
              <a:spcAft>
                <a:spcPts val="0"/>
              </a:spcAft>
              <a:buClr>
                <a:schemeClr val="dk1"/>
              </a:buClr>
              <a:buSzPts val="2200"/>
              <a:buChar char="●"/>
            </a:pPr>
            <a:r>
              <a:rPr lang="en-GB" sz="2200"/>
              <a:t>8 orientation bins per histogram, and a 4x4 histogram array, yields 8 x 4x4 = 128 numbers.</a:t>
            </a:r>
            <a:endParaRPr sz="2200"/>
          </a:p>
          <a:p>
            <a:pPr indent="-244475" lvl="0" marL="257175" rtl="0" algn="l">
              <a:spcBef>
                <a:spcPts val="480"/>
              </a:spcBef>
              <a:spcAft>
                <a:spcPts val="0"/>
              </a:spcAft>
              <a:buClr>
                <a:schemeClr val="dk1"/>
              </a:buClr>
              <a:buSzPts val="2200"/>
              <a:buChar char="●"/>
            </a:pPr>
            <a:r>
              <a:rPr lang="en-GB" sz="2200"/>
              <a:t>So a SIFT descriptor is a length 128 vector, which is invariant to rotation (because we rotated the descriptor) and scale (because we worked with the scaled image from DoG)</a:t>
            </a:r>
            <a:endParaRPr sz="2200"/>
          </a:p>
          <a:p>
            <a:pPr indent="-244475" lvl="0" marL="257175" rtl="0" algn="l">
              <a:spcBef>
                <a:spcPts val="480"/>
              </a:spcBef>
              <a:spcAft>
                <a:spcPts val="0"/>
              </a:spcAft>
              <a:buClr>
                <a:schemeClr val="dk1"/>
              </a:buClr>
              <a:buSzPts val="2200"/>
              <a:buChar char="●"/>
            </a:pPr>
            <a:r>
              <a:rPr lang="en-GB" sz="2200"/>
              <a:t>We can compare each vector from image A to each vector from image B to find matching keypoints!</a:t>
            </a:r>
            <a:endParaRPr sz="2200"/>
          </a:p>
          <a:p>
            <a:pPr indent="-227012" lvl="1" marL="557213" rtl="0" algn="l">
              <a:spcBef>
                <a:spcPts val="400"/>
              </a:spcBef>
              <a:spcAft>
                <a:spcPts val="1600"/>
              </a:spcAft>
              <a:buClr>
                <a:schemeClr val="dk1"/>
              </a:buClr>
              <a:buSzPts val="2200"/>
              <a:buChar char="○"/>
            </a:pPr>
            <a:r>
              <a:rPr lang="en-GB" sz="2200"/>
              <a:t>Euclidean “distance” between descriptor vectors gives a good measure of keypoint similarity</a:t>
            </a:r>
            <a:endParaRPr sz="2200"/>
          </a:p>
        </p:txBody>
      </p:sp>
      <p:pic>
        <p:nvPicPr>
          <p:cNvPr id="570" name="Google Shape;570;p73"/>
          <p:cNvPicPr preferRelativeResize="0"/>
          <p:nvPr/>
        </p:nvPicPr>
        <p:blipFill rotWithShape="1">
          <a:blip r:embed="rId3">
            <a:alphaModFix/>
          </a:blip>
          <a:srcRect b="0" l="0" r="0" t="0"/>
          <a:stretch/>
        </p:blipFill>
        <p:spPr>
          <a:xfrm>
            <a:off x="592933" y="1197198"/>
            <a:ext cx="3007519" cy="13529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514350" y="152400"/>
            <a:ext cx="603855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descriptor formation</a:t>
            </a:r>
            <a:endParaRPr/>
          </a:p>
        </p:txBody>
      </p:sp>
      <p:sp>
        <p:nvSpPr>
          <p:cNvPr id="577" name="Google Shape;577;p74"/>
          <p:cNvSpPr txBox="1"/>
          <p:nvPr>
            <p:ph idx="1" type="body"/>
          </p:nvPr>
        </p:nvSpPr>
        <p:spPr>
          <a:xfrm>
            <a:off x="514350" y="2805125"/>
            <a:ext cx="8394300" cy="3842100"/>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Clr>
                <a:schemeClr val="dk1"/>
              </a:buClr>
              <a:buSzPts val="2220"/>
              <a:buChar char="●"/>
            </a:pPr>
            <a:r>
              <a:rPr lang="en-GB" sz="2220"/>
              <a:t>Adding robustness to illumination changes:</a:t>
            </a:r>
            <a:endParaRPr/>
          </a:p>
          <a:p>
            <a:pPr indent="-257175" lvl="0" marL="257175" rtl="0" algn="l">
              <a:lnSpc>
                <a:spcPct val="80000"/>
              </a:lnSpc>
              <a:spcBef>
                <a:spcPts val="444"/>
              </a:spcBef>
              <a:spcAft>
                <a:spcPts val="0"/>
              </a:spcAft>
              <a:buClr>
                <a:schemeClr val="dk1"/>
              </a:buClr>
              <a:buSzPts val="2220"/>
              <a:buChar char="●"/>
            </a:pPr>
            <a:r>
              <a:rPr lang="en-GB" sz="2220"/>
              <a:t>Remember that the descriptor is made of gradients (differences between pixels), so it’s already invariant to changes in brightness (e.g. adding 10 to all image pixels yields the exact same descriptor)</a:t>
            </a:r>
            <a:endParaRPr/>
          </a:p>
          <a:p>
            <a:pPr indent="-257175" lvl="0" marL="257175" rtl="0" algn="l">
              <a:lnSpc>
                <a:spcPct val="80000"/>
              </a:lnSpc>
              <a:spcBef>
                <a:spcPts val="444"/>
              </a:spcBef>
              <a:spcAft>
                <a:spcPts val="0"/>
              </a:spcAft>
              <a:buClr>
                <a:schemeClr val="dk1"/>
              </a:buClr>
              <a:buSzPts val="2220"/>
              <a:buChar char="●"/>
            </a:pPr>
            <a:r>
              <a:rPr lang="en-GB" sz="2220"/>
              <a:t>A higher-contrast photo will increase the magnitude of gradients linearly. So, to correct for contrast changes, normalize the vector (scale to length 1.0)</a:t>
            </a:r>
            <a:endParaRPr/>
          </a:p>
          <a:p>
            <a:pPr indent="-257175" lvl="0" marL="257175" rtl="0" algn="l">
              <a:lnSpc>
                <a:spcPct val="80000"/>
              </a:lnSpc>
              <a:spcBef>
                <a:spcPts val="444"/>
              </a:spcBef>
              <a:spcAft>
                <a:spcPts val="0"/>
              </a:spcAft>
              <a:buClr>
                <a:schemeClr val="dk1"/>
              </a:buClr>
              <a:buSzPts val="2220"/>
              <a:buChar char="●"/>
            </a:pPr>
            <a:r>
              <a:rPr lang="en-GB" sz="2220"/>
              <a:t>Very large image gradients are usually from unreliable 3D illumination effects (glare, etc). So, to reduce their effect, clamp all values in the vector to be ≤ 0.2 (an experimentally tuned value). Then normalize the vector again.</a:t>
            </a:r>
            <a:endParaRPr/>
          </a:p>
          <a:p>
            <a:pPr indent="-257175" lvl="0" marL="257175" rtl="0" algn="l">
              <a:lnSpc>
                <a:spcPct val="80000"/>
              </a:lnSpc>
              <a:spcBef>
                <a:spcPts val="444"/>
              </a:spcBef>
              <a:spcAft>
                <a:spcPts val="1600"/>
              </a:spcAft>
              <a:buClr>
                <a:schemeClr val="dk1"/>
              </a:buClr>
              <a:buSzPts val="2220"/>
              <a:buChar char="●"/>
            </a:pPr>
            <a:r>
              <a:rPr lang="en-GB" sz="2220"/>
              <a:t>Result is a vector which is fairly invariant to illumination changes.</a:t>
            </a:r>
            <a:endParaRPr/>
          </a:p>
        </p:txBody>
      </p:sp>
      <p:pic>
        <p:nvPicPr>
          <p:cNvPr id="578" name="Google Shape;578;p74"/>
          <p:cNvPicPr preferRelativeResize="0"/>
          <p:nvPr/>
        </p:nvPicPr>
        <p:blipFill rotWithShape="1">
          <a:blip r:embed="rId3">
            <a:alphaModFix/>
          </a:blip>
          <a:srcRect b="0" l="0" r="0" t="0"/>
          <a:stretch/>
        </p:blipFill>
        <p:spPr>
          <a:xfrm>
            <a:off x="745036" y="1001211"/>
            <a:ext cx="3007519" cy="13529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descr="tmp" id="584" name="Google Shape;584;p75"/>
          <p:cNvPicPr preferRelativeResize="0"/>
          <p:nvPr/>
        </p:nvPicPr>
        <p:blipFill rotWithShape="1">
          <a:blip r:embed="rId3">
            <a:alphaModFix/>
          </a:blip>
          <a:srcRect b="0" l="0" r="0" t="0"/>
          <a:stretch/>
        </p:blipFill>
        <p:spPr>
          <a:xfrm>
            <a:off x="499550" y="0"/>
            <a:ext cx="7929367" cy="6858000"/>
          </a:xfrm>
          <a:prstGeom prst="rect">
            <a:avLst/>
          </a:prstGeom>
          <a:noFill/>
          <a:ln>
            <a:noFill/>
          </a:ln>
        </p:spPr>
      </p:pic>
      <p:pic>
        <p:nvPicPr>
          <p:cNvPr id="585" name="Google Shape;585;p75"/>
          <p:cNvPicPr preferRelativeResize="0"/>
          <p:nvPr/>
        </p:nvPicPr>
        <p:blipFill rotWithShape="1">
          <a:blip r:embed="rId4">
            <a:alphaModFix/>
          </a:blip>
          <a:srcRect b="0" l="0" r="0" t="0"/>
          <a:stretch/>
        </p:blipFill>
        <p:spPr>
          <a:xfrm>
            <a:off x="1380500" y="2940650"/>
            <a:ext cx="5635875" cy="2855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6"/>
          <p:cNvSpPr txBox="1"/>
          <p:nvPr>
            <p:ph type="title"/>
          </p:nvPr>
        </p:nvSpPr>
        <p:spPr>
          <a:xfrm>
            <a:off x="342901" y="274638"/>
            <a:ext cx="594870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SIFT resources</a:t>
            </a:r>
            <a:endParaRPr/>
          </a:p>
        </p:txBody>
      </p:sp>
      <p:sp>
        <p:nvSpPr>
          <p:cNvPr id="591" name="Google Shape;591;p76"/>
          <p:cNvSpPr txBox="1"/>
          <p:nvPr>
            <p:ph idx="1" type="body"/>
          </p:nvPr>
        </p:nvSpPr>
        <p:spPr>
          <a:xfrm>
            <a:off x="342900" y="1600200"/>
            <a:ext cx="8201400" cy="4526100"/>
          </a:xfrm>
          <a:prstGeom prst="rect">
            <a:avLst/>
          </a:prstGeom>
          <a:noFill/>
          <a:ln>
            <a:noFill/>
          </a:ln>
        </p:spPr>
        <p:txBody>
          <a:bodyPr anchorCtr="0" anchor="t" bIns="45700" lIns="91425" spcFirstLastPara="1" rIns="91425" wrap="square" tIns="45700">
            <a:noAutofit/>
          </a:bodyPr>
          <a:lstStyle/>
          <a:p>
            <a:pPr indent="-295275" lvl="0" marL="257175" rtl="0" algn="l">
              <a:spcBef>
                <a:spcPts val="0"/>
              </a:spcBef>
              <a:spcAft>
                <a:spcPts val="0"/>
              </a:spcAft>
              <a:buClr>
                <a:schemeClr val="dk1"/>
              </a:buClr>
              <a:buSzPts val="3000"/>
              <a:buChar char="●"/>
            </a:pPr>
            <a:r>
              <a:rPr lang="en-GB" sz="2400"/>
              <a:t>an online step-by-step tutorial: </a:t>
            </a:r>
            <a:r>
              <a:rPr lang="en-GB" sz="2400" u="sng">
                <a:solidFill>
                  <a:schemeClr val="hlink"/>
                </a:solidFill>
                <a:hlinkClick r:id="rId3"/>
              </a:rPr>
              <a:t>https://aishack.in/tutorials/sift-scale-invariant-feature-transform-introduction/</a:t>
            </a:r>
            <a:r>
              <a:rPr lang="en-GB" sz="2400"/>
              <a:t> </a:t>
            </a:r>
            <a:endParaRPr sz="2400"/>
          </a:p>
          <a:p>
            <a:pPr indent="-295275" lvl="0" marL="257175" rtl="0" algn="l">
              <a:spcBef>
                <a:spcPts val="480"/>
              </a:spcBef>
              <a:spcAft>
                <a:spcPts val="0"/>
              </a:spcAft>
              <a:buClr>
                <a:schemeClr val="dk1"/>
              </a:buClr>
              <a:buSzPts val="3000"/>
              <a:buChar char="●"/>
            </a:pPr>
            <a:r>
              <a:rPr lang="en-GB" sz="2400"/>
              <a:t>Wikipedia:</a:t>
            </a:r>
            <a:r>
              <a:rPr lang="en-GB" sz="2400" u="sng">
                <a:solidFill>
                  <a:schemeClr val="hlink"/>
                </a:solidFill>
                <a:hlinkClick r:id="rId4"/>
              </a:rPr>
              <a:t>http://en.wikipedia.org/wiki/Scale-invariant_feature_transform</a:t>
            </a:r>
            <a:endParaRPr sz="2400"/>
          </a:p>
          <a:p>
            <a:pPr indent="-104775" lvl="0" marL="257175" rtl="0" algn="l">
              <a:spcBef>
                <a:spcPts val="480"/>
              </a:spcBef>
              <a:spcAft>
                <a:spcPts val="0"/>
              </a:spcAft>
              <a:buClr>
                <a:schemeClr val="dk1"/>
              </a:buClr>
              <a:buSzPts val="2400"/>
              <a:buNone/>
            </a:pPr>
            <a:r>
              <a:t/>
            </a:r>
            <a:endParaRPr sz="2400"/>
          </a:p>
          <a:p>
            <a:pPr indent="-80962" lvl="1" marL="557213" rtl="0" algn="l">
              <a:spcBef>
                <a:spcPts val="420"/>
              </a:spcBef>
              <a:spcAft>
                <a:spcPts val="1600"/>
              </a:spcAft>
              <a:buClr>
                <a:schemeClr val="dk1"/>
              </a:buClr>
              <a:buSzPts val="2100"/>
              <a:buNone/>
            </a:pPr>
            <a:r>
              <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7"/>
          <p:cNvPicPr preferRelativeResize="0"/>
          <p:nvPr/>
        </p:nvPicPr>
        <p:blipFill rotWithShape="1">
          <a:blip r:embed="rId3">
            <a:alphaModFix/>
          </a:blip>
          <a:srcRect b="12440" l="0" r="1878" t="12243"/>
          <a:stretch/>
        </p:blipFill>
        <p:spPr>
          <a:xfrm>
            <a:off x="4997987" y="0"/>
            <a:ext cx="4008850" cy="6360792"/>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
        <p:nvSpPr>
          <p:cNvPr id="597" name="Google Shape;597;p77"/>
          <p:cNvSpPr txBox="1"/>
          <p:nvPr>
            <p:ph type="title"/>
          </p:nvPr>
        </p:nvSpPr>
        <p:spPr>
          <a:xfrm>
            <a:off x="400050" y="728654"/>
            <a:ext cx="4521300" cy="169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700"/>
              <a:buFont typeface="Calibri"/>
              <a:buNone/>
            </a:pPr>
            <a:r>
              <a:rPr lang="en-GB" sz="3700"/>
              <a:t>Histogram of Oriented Gradients</a:t>
            </a:r>
            <a:endParaRPr/>
          </a:p>
        </p:txBody>
      </p:sp>
      <p:sp>
        <p:nvSpPr>
          <p:cNvPr id="598" name="Google Shape;598;p77"/>
          <p:cNvSpPr txBox="1"/>
          <p:nvPr>
            <p:ph idx="1" type="body"/>
          </p:nvPr>
        </p:nvSpPr>
        <p:spPr>
          <a:xfrm>
            <a:off x="400050" y="2938567"/>
            <a:ext cx="4521300" cy="346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1600"/>
              </a:spcAft>
              <a:buClr>
                <a:schemeClr val="dk1"/>
              </a:buClr>
              <a:buSzPts val="2800"/>
              <a:buNone/>
            </a:pPr>
            <a:r>
              <a:rPr lang="en-GB" sz="2200"/>
              <a:t>Local object appearance and shape can often be characterized rather well by the distribution of local intensity gradients or edge directions.</a:t>
            </a:r>
            <a:endParaRPr sz="2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8"/>
          <p:cNvSpPr txBox="1"/>
          <p:nvPr>
            <p:ph type="title"/>
          </p:nvPr>
        </p:nvSpPr>
        <p:spPr>
          <a:xfrm>
            <a:off x="342901" y="274638"/>
            <a:ext cx="594870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Difference between HoG and SIFT</a:t>
            </a:r>
            <a:endParaRPr/>
          </a:p>
        </p:txBody>
      </p:sp>
      <p:sp>
        <p:nvSpPr>
          <p:cNvPr id="604" name="Google Shape;604;p78"/>
          <p:cNvSpPr txBox="1"/>
          <p:nvPr>
            <p:ph idx="1" type="body"/>
          </p:nvPr>
        </p:nvSpPr>
        <p:spPr>
          <a:xfrm>
            <a:off x="342900" y="1600200"/>
            <a:ext cx="7890000" cy="4603800"/>
          </a:xfrm>
          <a:prstGeom prst="rect">
            <a:avLst/>
          </a:prstGeom>
          <a:noFill/>
          <a:ln>
            <a:noFill/>
          </a:ln>
        </p:spPr>
        <p:txBody>
          <a:bodyPr anchorCtr="0" anchor="t" bIns="45700" lIns="91425" spcFirstLastPara="1" rIns="91425" wrap="square" tIns="45700">
            <a:noAutofit/>
          </a:bodyPr>
          <a:lstStyle/>
          <a:p>
            <a:pPr indent="-244475" lvl="0" marL="257175" rtl="0" algn="l">
              <a:spcBef>
                <a:spcPts val="0"/>
              </a:spcBef>
              <a:spcAft>
                <a:spcPts val="0"/>
              </a:spcAft>
              <a:buClr>
                <a:schemeClr val="dk1"/>
              </a:buClr>
              <a:buSzPts val="2200"/>
              <a:buChar char="●"/>
            </a:pPr>
            <a:r>
              <a:rPr lang="en-GB" sz="2200"/>
              <a:t>HoG is usually used to describe entire images. SIFT is used for key point matching</a:t>
            </a:r>
            <a:endParaRPr sz="2200"/>
          </a:p>
          <a:p>
            <a:pPr indent="0" lvl="0" marL="257175" rtl="0" algn="l">
              <a:spcBef>
                <a:spcPts val="0"/>
              </a:spcBef>
              <a:spcAft>
                <a:spcPts val="0"/>
              </a:spcAft>
              <a:buNone/>
            </a:pPr>
            <a:r>
              <a:t/>
            </a:r>
            <a:endParaRPr sz="2200"/>
          </a:p>
          <a:p>
            <a:pPr indent="-244475" lvl="0" marL="257175" rtl="0" algn="l">
              <a:spcBef>
                <a:spcPts val="480"/>
              </a:spcBef>
              <a:spcAft>
                <a:spcPts val="0"/>
              </a:spcAft>
              <a:buClr>
                <a:schemeClr val="dk1"/>
              </a:buClr>
              <a:buSzPts val="2200"/>
              <a:buChar char="●"/>
            </a:pPr>
            <a:r>
              <a:rPr lang="en-GB" sz="2200"/>
              <a:t>SIFT histrograms are oriented towards the dominant gradient. HoG is not.</a:t>
            </a:r>
            <a:endParaRPr sz="2200"/>
          </a:p>
          <a:p>
            <a:pPr indent="0" lvl="0" marL="257175" rtl="0" algn="l">
              <a:spcBef>
                <a:spcPts val="480"/>
              </a:spcBef>
              <a:spcAft>
                <a:spcPts val="0"/>
              </a:spcAft>
              <a:buNone/>
            </a:pPr>
            <a:r>
              <a:t/>
            </a:r>
            <a:endParaRPr sz="2200"/>
          </a:p>
          <a:p>
            <a:pPr indent="-244475" lvl="0" marL="257175" rtl="0" algn="l">
              <a:spcBef>
                <a:spcPts val="480"/>
              </a:spcBef>
              <a:spcAft>
                <a:spcPts val="0"/>
              </a:spcAft>
              <a:buClr>
                <a:schemeClr val="dk1"/>
              </a:buClr>
              <a:buSzPts val="2200"/>
              <a:buChar char="●"/>
            </a:pPr>
            <a:r>
              <a:rPr lang="en-GB" sz="2200"/>
              <a:t>HoG gradients are normalized using neighborhood bins.</a:t>
            </a:r>
            <a:endParaRPr sz="2200"/>
          </a:p>
          <a:p>
            <a:pPr indent="0" lvl="0" marL="257175" rtl="0" algn="l">
              <a:spcBef>
                <a:spcPts val="480"/>
              </a:spcBef>
              <a:spcAft>
                <a:spcPts val="0"/>
              </a:spcAft>
              <a:buNone/>
            </a:pPr>
            <a:r>
              <a:t/>
            </a:r>
            <a:endParaRPr sz="2200"/>
          </a:p>
          <a:p>
            <a:pPr indent="-244475" lvl="0" marL="257175" rtl="0" algn="l">
              <a:spcBef>
                <a:spcPts val="480"/>
              </a:spcBef>
              <a:spcAft>
                <a:spcPts val="1600"/>
              </a:spcAft>
              <a:buClr>
                <a:schemeClr val="dk1"/>
              </a:buClr>
              <a:buSzPts val="2200"/>
              <a:buChar char="●"/>
            </a:pPr>
            <a:r>
              <a:rPr lang="en-GB" sz="2200"/>
              <a:t>SIFT descriptors use varying scales to compute multiple descriptors.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79"/>
          <p:cNvSpPr txBox="1"/>
          <p:nvPr>
            <p:ph idx="1" type="body"/>
          </p:nvPr>
        </p:nvSpPr>
        <p:spPr>
          <a:xfrm>
            <a:off x="1485900" y="4618040"/>
            <a:ext cx="6172200" cy="1706563"/>
          </a:xfrm>
          <a:prstGeom prst="rect">
            <a:avLst/>
          </a:prstGeom>
          <a:noFill/>
          <a:ln>
            <a:noFill/>
          </a:ln>
        </p:spPr>
        <p:txBody>
          <a:bodyPr anchorCtr="0" anchor="t" bIns="45700" lIns="91425" spcFirstLastPara="1" rIns="91425" wrap="square" tIns="45700">
            <a:noAutofit/>
          </a:bodyPr>
          <a:lstStyle/>
          <a:p>
            <a:pPr indent="-244475" lvl="0" marL="257175" rtl="0" algn="l">
              <a:spcBef>
                <a:spcPts val="0"/>
              </a:spcBef>
              <a:spcAft>
                <a:spcPts val="0"/>
              </a:spcAft>
              <a:buClr>
                <a:schemeClr val="dk1"/>
              </a:buClr>
              <a:buSzPts val="2200"/>
              <a:buChar char="●"/>
            </a:pPr>
            <a:r>
              <a:rPr lang="en-GB" sz="2200"/>
              <a:t>Procedure:</a:t>
            </a:r>
            <a:endParaRPr sz="2200"/>
          </a:p>
          <a:p>
            <a:pPr indent="-220662" lvl="1" marL="557213" rtl="0" algn="l">
              <a:spcBef>
                <a:spcPts val="420"/>
              </a:spcBef>
              <a:spcAft>
                <a:spcPts val="0"/>
              </a:spcAft>
              <a:buClr>
                <a:schemeClr val="dk1"/>
              </a:buClr>
              <a:buSzPts val="2200"/>
              <a:buChar char="○"/>
            </a:pPr>
            <a:r>
              <a:rPr lang="en-GB" sz="2200"/>
              <a:t>Detect feature points in both images</a:t>
            </a:r>
            <a:endParaRPr sz="2200"/>
          </a:p>
          <a:p>
            <a:pPr indent="-220662" lvl="1" marL="557213" rtl="0" algn="l">
              <a:spcBef>
                <a:spcPts val="420"/>
              </a:spcBef>
              <a:spcAft>
                <a:spcPts val="0"/>
              </a:spcAft>
              <a:buClr>
                <a:schemeClr val="dk1"/>
              </a:buClr>
              <a:buSzPts val="2200"/>
              <a:buChar char="○"/>
            </a:pPr>
            <a:r>
              <a:rPr lang="en-GB" sz="2200"/>
              <a:t>Find corresponding pairs</a:t>
            </a:r>
            <a:endParaRPr sz="2200"/>
          </a:p>
          <a:p>
            <a:pPr indent="-220662" lvl="1" marL="557213" rtl="0" algn="l">
              <a:spcBef>
                <a:spcPts val="420"/>
              </a:spcBef>
              <a:spcAft>
                <a:spcPts val="1600"/>
              </a:spcAft>
              <a:buClr>
                <a:schemeClr val="dk1"/>
              </a:buClr>
              <a:buSzPts val="2200"/>
              <a:buChar char="○"/>
            </a:pPr>
            <a:r>
              <a:rPr lang="en-GB" sz="2200"/>
              <a:t>Use these pairs to align the images</a:t>
            </a:r>
            <a:endParaRPr sz="2200"/>
          </a:p>
        </p:txBody>
      </p:sp>
      <p:pic>
        <p:nvPicPr>
          <p:cNvPr descr="homography" id="610" name="Google Shape;610;p79"/>
          <p:cNvPicPr preferRelativeResize="0"/>
          <p:nvPr/>
        </p:nvPicPr>
        <p:blipFill rotWithShape="1">
          <a:blip r:embed="rId3">
            <a:alphaModFix/>
          </a:blip>
          <a:srcRect b="0" l="0" r="0" t="0"/>
          <a:stretch/>
        </p:blipFill>
        <p:spPr>
          <a:xfrm>
            <a:off x="2524125" y="1717675"/>
            <a:ext cx="4268391" cy="2134791"/>
          </a:xfrm>
          <a:prstGeom prst="rect">
            <a:avLst/>
          </a:prstGeom>
          <a:noFill/>
          <a:ln>
            <a:noFill/>
          </a:ln>
        </p:spPr>
      </p:pic>
      <p:sp>
        <p:nvSpPr>
          <p:cNvPr id="611" name="Google Shape;611;p79"/>
          <p:cNvSpPr txBox="1"/>
          <p:nvPr/>
        </p:nvSpPr>
        <p:spPr>
          <a:xfrm>
            <a:off x="5829300" y="6400800"/>
            <a:ext cx="2730103" cy="307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GB" sz="1400">
                <a:solidFill>
                  <a:srgbClr val="000000"/>
                </a:solidFill>
                <a:latin typeface="Trebuchet MS"/>
                <a:ea typeface="Trebuchet MS"/>
                <a:cs typeface="Trebuchet MS"/>
                <a:sym typeface="Trebuchet MS"/>
              </a:rPr>
              <a:t>Slide credit: Darya Frolova, Denis Simakov</a:t>
            </a:r>
            <a:endParaRPr b="0" sz="1400">
              <a:solidFill>
                <a:srgbClr val="000000"/>
              </a:solidFill>
              <a:latin typeface="Trebuchet MS"/>
              <a:ea typeface="Trebuchet MS"/>
              <a:cs typeface="Trebuchet MS"/>
              <a:sym typeface="Trebuchet MS"/>
            </a:endParaRPr>
          </a:p>
        </p:txBody>
      </p:sp>
      <p:sp>
        <p:nvSpPr>
          <p:cNvPr id="612" name="Google Shape;612;p79"/>
          <p:cNvSpPr txBox="1"/>
          <p:nvPr>
            <p:ph type="title"/>
          </p:nvPr>
        </p:nvSpPr>
        <p:spPr>
          <a:xfrm>
            <a:off x="400050" y="304800"/>
            <a:ext cx="6172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Calibri"/>
              <a:buNone/>
            </a:pPr>
            <a:r>
              <a:rPr lang="en-GB"/>
              <a:t>Application: Image Stitching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Part 3: solve sudoku</a:t>
            </a:r>
            <a:endParaRPr>
              <a:solidFill>
                <a:schemeClr val="accent3"/>
              </a:solidFill>
            </a:endParaRPr>
          </a:p>
        </p:txBody>
      </p:sp>
      <p:sp>
        <p:nvSpPr>
          <p:cNvPr id="179" name="Google Shape;179;p35"/>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pic>
        <p:nvPicPr>
          <p:cNvPr id="180" name="Google Shape;180;p35"/>
          <p:cNvPicPr preferRelativeResize="0"/>
          <p:nvPr/>
        </p:nvPicPr>
        <p:blipFill rotWithShape="1">
          <a:blip r:embed="rId3">
            <a:alphaModFix/>
          </a:blip>
          <a:srcRect b="9518" l="12080" r="0" t="0"/>
          <a:stretch/>
        </p:blipFill>
        <p:spPr>
          <a:xfrm>
            <a:off x="5272698" y="1614063"/>
            <a:ext cx="3718775" cy="3707773"/>
          </a:xfrm>
          <a:prstGeom prst="rect">
            <a:avLst/>
          </a:prstGeom>
          <a:noFill/>
          <a:ln>
            <a:noFill/>
          </a:ln>
        </p:spPr>
      </p:pic>
      <p:cxnSp>
        <p:nvCxnSpPr>
          <p:cNvPr id="181" name="Google Shape;181;p35"/>
          <p:cNvCxnSpPr>
            <a:stCxn id="182" idx="3"/>
            <a:endCxn id="180" idx="1"/>
          </p:cNvCxnSpPr>
          <p:nvPr/>
        </p:nvCxnSpPr>
        <p:spPr>
          <a:xfrm>
            <a:off x="4227198" y="3467949"/>
            <a:ext cx="1045500" cy="0"/>
          </a:xfrm>
          <a:prstGeom prst="straightConnector1">
            <a:avLst/>
          </a:prstGeom>
          <a:noFill/>
          <a:ln cap="flat" cmpd="sng" w="76200">
            <a:solidFill>
              <a:schemeClr val="dk2"/>
            </a:solidFill>
            <a:prstDash val="solid"/>
            <a:round/>
            <a:headEnd len="med" w="med" type="none"/>
            <a:tailEnd len="med" w="med" type="stealth"/>
          </a:ln>
        </p:spPr>
      </p:cxnSp>
      <p:pic>
        <p:nvPicPr>
          <p:cNvPr id="183" name="Google Shape;183;p35"/>
          <p:cNvPicPr preferRelativeResize="0"/>
          <p:nvPr/>
        </p:nvPicPr>
        <p:blipFill rotWithShape="1">
          <a:blip r:embed="rId4">
            <a:alphaModFix/>
          </a:blip>
          <a:srcRect b="7313" l="5180" r="55034" t="0"/>
          <a:stretch/>
        </p:blipFill>
        <p:spPr>
          <a:xfrm>
            <a:off x="523650" y="1598450"/>
            <a:ext cx="3595274" cy="3764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0"/>
          <p:cNvSpPr txBox="1"/>
          <p:nvPr>
            <p:ph type="title"/>
          </p:nvPr>
        </p:nvSpPr>
        <p:spPr>
          <a:xfrm>
            <a:off x="233775" y="593375"/>
            <a:ext cx="7592400" cy="763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GB" sz="3600"/>
              <a:t>Main Flow</a:t>
            </a:r>
            <a:endParaRPr/>
          </a:p>
        </p:txBody>
      </p:sp>
      <p:sp>
        <p:nvSpPr>
          <p:cNvPr id="618" name="Google Shape;618;p80"/>
          <p:cNvSpPr txBox="1"/>
          <p:nvPr>
            <p:ph idx="1" type="body"/>
          </p:nvPr>
        </p:nvSpPr>
        <p:spPr>
          <a:xfrm>
            <a:off x="419993" y="2211831"/>
            <a:ext cx="7333200" cy="4526100"/>
          </a:xfrm>
          <a:prstGeom prst="rect">
            <a:avLst/>
          </a:prstGeom>
          <a:noFill/>
          <a:ln>
            <a:noFill/>
          </a:ln>
        </p:spPr>
        <p:txBody>
          <a:bodyPr anchorCtr="0" anchor="t" bIns="45700" lIns="91425" spcFirstLastPara="1" rIns="91425" wrap="square" tIns="45700">
            <a:noAutofit/>
          </a:bodyPr>
          <a:lstStyle/>
          <a:p>
            <a:pPr indent="-104775" lvl="0" marL="257175" rtl="0" algn="l">
              <a:spcBef>
                <a:spcPts val="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257175" lvl="0" marL="257175" rtl="0" algn="l">
              <a:spcBef>
                <a:spcPts val="480"/>
              </a:spcBef>
              <a:spcAft>
                <a:spcPts val="0"/>
              </a:spcAft>
              <a:buClr>
                <a:srgbClr val="AAAAAA"/>
              </a:buClr>
              <a:buSzPts val="2400"/>
              <a:buChar char="●"/>
            </a:pPr>
            <a:r>
              <a:rPr lang="en-GB" sz="2400">
                <a:solidFill>
                  <a:srgbClr val="AAAAAA"/>
                </a:solidFill>
              </a:rPr>
              <a:t>Detect key points</a:t>
            </a:r>
            <a:endParaRPr/>
          </a:p>
          <a:p>
            <a:pPr indent="-257175" lvl="0" marL="257175" rtl="0" algn="l">
              <a:spcBef>
                <a:spcPts val="480"/>
              </a:spcBef>
              <a:spcAft>
                <a:spcPts val="0"/>
              </a:spcAft>
              <a:buClr>
                <a:srgbClr val="AAAAAA"/>
              </a:buClr>
              <a:buSzPts val="2400"/>
              <a:buChar char="●"/>
            </a:pPr>
            <a:r>
              <a:rPr lang="en-GB" sz="2400">
                <a:solidFill>
                  <a:srgbClr val="AAAAAA"/>
                </a:solidFill>
              </a:rPr>
              <a:t>Build the SIFT descriptors</a:t>
            </a:r>
            <a:endParaRPr/>
          </a:p>
          <a:p>
            <a:pPr indent="-257175" lvl="0" marL="257175" rtl="0" algn="l">
              <a:spcBef>
                <a:spcPts val="480"/>
              </a:spcBef>
              <a:spcAft>
                <a:spcPts val="1600"/>
              </a:spcAft>
              <a:buClr>
                <a:schemeClr val="dk1"/>
              </a:buClr>
              <a:buSzPts val="2400"/>
              <a:buChar char="●"/>
            </a:pPr>
            <a:r>
              <a:rPr lang="en-GB" sz="2400"/>
              <a:t>Match SIFT descriptors</a:t>
            </a:r>
            <a:endParaRPr/>
          </a:p>
        </p:txBody>
      </p:sp>
      <p:sp>
        <p:nvSpPr>
          <p:cNvPr id="619" name="Google Shape;619;p80"/>
          <p:cNvSpPr txBox="1"/>
          <p:nvPr>
            <p:ph idx="12" type="sldNum"/>
          </p:nvPr>
        </p:nvSpPr>
        <p:spPr>
          <a:xfrm>
            <a:off x="7592923" y="6515100"/>
            <a:ext cx="251100" cy="26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sz="1200">
                <a:solidFill>
                  <a:srgbClr val="FFFFFF"/>
                </a:solidFill>
              </a:rPr>
              <a:t>‹#›</a:t>
            </a:fld>
            <a:endParaRPr sz="1200">
              <a:solidFill>
                <a:srgbClr val="FFFFFF"/>
              </a:solidFill>
            </a:endParaRPr>
          </a:p>
        </p:txBody>
      </p:sp>
      <p:pic>
        <p:nvPicPr>
          <p:cNvPr id="620" name="Google Shape;620;p80"/>
          <p:cNvPicPr preferRelativeResize="0"/>
          <p:nvPr/>
        </p:nvPicPr>
        <p:blipFill rotWithShape="1">
          <a:blip r:embed="rId3">
            <a:alphaModFix/>
          </a:blip>
          <a:srcRect b="0" l="0" r="0" t="0"/>
          <a:stretch/>
        </p:blipFill>
        <p:spPr>
          <a:xfrm>
            <a:off x="2909661" y="1365257"/>
            <a:ext cx="2353853" cy="1485898"/>
          </a:xfrm>
          <a:prstGeom prst="rect">
            <a:avLst/>
          </a:prstGeom>
          <a:noFill/>
          <a:ln>
            <a:noFill/>
          </a:ln>
        </p:spPr>
      </p:pic>
      <p:pic>
        <p:nvPicPr>
          <p:cNvPr id="621" name="Google Shape;621;p80"/>
          <p:cNvPicPr preferRelativeResize="0"/>
          <p:nvPr/>
        </p:nvPicPr>
        <p:blipFill rotWithShape="1">
          <a:blip r:embed="rId4">
            <a:alphaModFix/>
          </a:blip>
          <a:srcRect b="0" l="0" r="0" t="0"/>
          <a:stretch/>
        </p:blipFill>
        <p:spPr>
          <a:xfrm>
            <a:off x="5512481" y="1371607"/>
            <a:ext cx="2353854" cy="1485898"/>
          </a:xfrm>
          <a:prstGeom prst="rect">
            <a:avLst/>
          </a:prstGeom>
          <a:noFill/>
          <a:ln>
            <a:noFill/>
          </a:ln>
        </p:spPr>
      </p:pic>
      <p:sp>
        <p:nvSpPr>
          <p:cNvPr id="622" name="Google Shape;622;p80"/>
          <p:cNvSpPr/>
          <p:nvPr/>
        </p:nvSpPr>
        <p:spPr>
          <a:xfrm>
            <a:off x="4878748"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3" name="Google Shape;623;p80"/>
          <p:cNvSpPr/>
          <p:nvPr/>
        </p:nvSpPr>
        <p:spPr>
          <a:xfrm>
            <a:off x="4991914"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4" name="Google Shape;624;p80"/>
          <p:cNvSpPr/>
          <p:nvPr/>
        </p:nvSpPr>
        <p:spPr>
          <a:xfrm>
            <a:off x="4652416"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5" name="Google Shape;625;p80"/>
          <p:cNvSpPr/>
          <p:nvPr/>
        </p:nvSpPr>
        <p:spPr>
          <a:xfrm>
            <a:off x="3781038"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6" name="Google Shape;626;p80"/>
          <p:cNvSpPr/>
          <p:nvPr/>
        </p:nvSpPr>
        <p:spPr>
          <a:xfrm>
            <a:off x="3939470"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7" name="Google Shape;627;p80"/>
          <p:cNvSpPr/>
          <p:nvPr/>
        </p:nvSpPr>
        <p:spPr>
          <a:xfrm>
            <a:off x="4278968"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8" name="Google Shape;628;p80"/>
          <p:cNvSpPr/>
          <p:nvPr/>
        </p:nvSpPr>
        <p:spPr>
          <a:xfrm>
            <a:off x="4550567"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29" name="Google Shape;629;p80"/>
          <p:cNvSpPr/>
          <p:nvPr/>
        </p:nvSpPr>
        <p:spPr>
          <a:xfrm>
            <a:off x="4991914"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0" name="Google Shape;630;p80"/>
          <p:cNvSpPr/>
          <p:nvPr/>
        </p:nvSpPr>
        <p:spPr>
          <a:xfrm>
            <a:off x="5184296"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1" name="Google Shape;631;p80"/>
          <p:cNvSpPr/>
          <p:nvPr/>
        </p:nvSpPr>
        <p:spPr>
          <a:xfrm>
            <a:off x="5093764"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2" name="Google Shape;632;p80"/>
          <p:cNvSpPr/>
          <p:nvPr/>
        </p:nvSpPr>
        <p:spPr>
          <a:xfrm>
            <a:off x="4754266" y="16129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3" name="Google Shape;633;p80"/>
          <p:cNvSpPr/>
          <p:nvPr/>
        </p:nvSpPr>
        <p:spPr>
          <a:xfrm>
            <a:off x="4867432" y="17399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4" name="Google Shape;634;p80"/>
          <p:cNvSpPr/>
          <p:nvPr/>
        </p:nvSpPr>
        <p:spPr>
          <a:xfrm>
            <a:off x="4754266"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5" name="Google Shape;635;p80"/>
          <p:cNvSpPr/>
          <p:nvPr/>
        </p:nvSpPr>
        <p:spPr>
          <a:xfrm>
            <a:off x="4550567"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6" name="Google Shape;636;p80"/>
          <p:cNvSpPr/>
          <p:nvPr/>
        </p:nvSpPr>
        <p:spPr>
          <a:xfrm>
            <a:off x="3577339"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7" name="Google Shape;637;p80"/>
          <p:cNvSpPr/>
          <p:nvPr/>
        </p:nvSpPr>
        <p:spPr>
          <a:xfrm>
            <a:off x="3939470"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8" name="Google Shape;638;p80"/>
          <p:cNvSpPr/>
          <p:nvPr/>
        </p:nvSpPr>
        <p:spPr>
          <a:xfrm>
            <a:off x="6349907"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39" name="Google Shape;639;p80"/>
          <p:cNvSpPr/>
          <p:nvPr/>
        </p:nvSpPr>
        <p:spPr>
          <a:xfrm>
            <a:off x="6610188"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0" name="Google Shape;640;p80"/>
          <p:cNvSpPr/>
          <p:nvPr/>
        </p:nvSpPr>
        <p:spPr>
          <a:xfrm>
            <a:off x="6802571"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1" name="Google Shape;641;p80"/>
          <p:cNvSpPr/>
          <p:nvPr/>
        </p:nvSpPr>
        <p:spPr>
          <a:xfrm>
            <a:off x="6202791" y="19431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2" name="Google Shape;642;p80"/>
          <p:cNvSpPr/>
          <p:nvPr/>
        </p:nvSpPr>
        <p:spPr>
          <a:xfrm>
            <a:off x="6349907"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3" name="Google Shape;643;p80"/>
          <p:cNvSpPr/>
          <p:nvPr/>
        </p:nvSpPr>
        <p:spPr>
          <a:xfrm>
            <a:off x="6610188" y="2438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4" name="Google Shape;644;p80"/>
          <p:cNvSpPr/>
          <p:nvPr/>
        </p:nvSpPr>
        <p:spPr>
          <a:xfrm>
            <a:off x="6870470" y="2565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5" name="Google Shape;645;p80"/>
          <p:cNvSpPr/>
          <p:nvPr/>
        </p:nvSpPr>
        <p:spPr>
          <a:xfrm>
            <a:off x="5863293"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6" name="Google Shape;646;p80"/>
          <p:cNvSpPr/>
          <p:nvPr/>
        </p:nvSpPr>
        <p:spPr>
          <a:xfrm>
            <a:off x="6157524"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7" name="Google Shape;647;p80"/>
          <p:cNvSpPr/>
          <p:nvPr/>
        </p:nvSpPr>
        <p:spPr>
          <a:xfrm>
            <a:off x="6134891"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8" name="Google Shape;648;p80"/>
          <p:cNvSpPr/>
          <p:nvPr/>
        </p:nvSpPr>
        <p:spPr>
          <a:xfrm>
            <a:off x="6712038" y="17272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49" name="Google Shape;649;p80"/>
          <p:cNvSpPr/>
          <p:nvPr/>
        </p:nvSpPr>
        <p:spPr>
          <a:xfrm>
            <a:off x="6485706" y="17018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50" name="Google Shape;650;p80"/>
          <p:cNvSpPr/>
          <p:nvPr/>
        </p:nvSpPr>
        <p:spPr>
          <a:xfrm>
            <a:off x="6361223" y="21082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pic>
        <p:nvPicPr>
          <p:cNvPr id="651" name="Google Shape;651;p80"/>
          <p:cNvPicPr preferRelativeResize="0"/>
          <p:nvPr/>
        </p:nvPicPr>
        <p:blipFill rotWithShape="1">
          <a:blip r:embed="rId5">
            <a:alphaModFix/>
          </a:blip>
          <a:srcRect b="0" l="0" r="0" t="0"/>
          <a:stretch/>
        </p:blipFill>
        <p:spPr>
          <a:xfrm>
            <a:off x="6916960" y="3530608"/>
            <a:ext cx="1888650" cy="238125"/>
          </a:xfrm>
          <a:prstGeom prst="rect">
            <a:avLst/>
          </a:prstGeom>
          <a:noFill/>
          <a:ln>
            <a:noFill/>
          </a:ln>
        </p:spPr>
      </p:pic>
      <p:pic>
        <p:nvPicPr>
          <p:cNvPr id="652" name="Google Shape;652;p80"/>
          <p:cNvPicPr preferRelativeResize="0"/>
          <p:nvPr/>
        </p:nvPicPr>
        <p:blipFill rotWithShape="1">
          <a:blip r:embed="rId6">
            <a:alphaModFix/>
          </a:blip>
          <a:srcRect b="0" l="0" r="0" t="0"/>
          <a:stretch/>
        </p:blipFill>
        <p:spPr>
          <a:xfrm>
            <a:off x="2366464" y="3514333"/>
            <a:ext cx="1901189" cy="231279"/>
          </a:xfrm>
          <a:prstGeom prst="rect">
            <a:avLst/>
          </a:prstGeom>
          <a:noFill/>
          <a:ln>
            <a:noFill/>
          </a:ln>
        </p:spPr>
      </p:pic>
      <p:cxnSp>
        <p:nvCxnSpPr>
          <p:cNvPr id="653" name="Google Shape;653;p80"/>
          <p:cNvCxnSpPr/>
          <p:nvPr/>
        </p:nvCxnSpPr>
        <p:spPr>
          <a:xfrm flipH="1">
            <a:off x="3295866" y="2692507"/>
            <a:ext cx="1242900" cy="804600"/>
          </a:xfrm>
          <a:prstGeom prst="straightConnector1">
            <a:avLst/>
          </a:prstGeom>
          <a:noFill/>
          <a:ln cap="flat" cmpd="sng" w="38100">
            <a:solidFill>
              <a:srgbClr val="FEC700"/>
            </a:solidFill>
            <a:prstDash val="solid"/>
            <a:miter lim="400000"/>
            <a:headEnd len="med" w="med" type="stealth"/>
            <a:tailEnd len="sm" w="sm" type="none"/>
          </a:ln>
        </p:spPr>
      </p:cxnSp>
      <p:cxnSp>
        <p:nvCxnSpPr>
          <p:cNvPr id="654" name="Google Shape;654;p80"/>
          <p:cNvCxnSpPr/>
          <p:nvPr/>
        </p:nvCxnSpPr>
        <p:spPr>
          <a:xfrm>
            <a:off x="6219858" y="2740079"/>
            <a:ext cx="909300" cy="742200"/>
          </a:xfrm>
          <a:prstGeom prst="straightConnector1">
            <a:avLst/>
          </a:prstGeom>
          <a:noFill/>
          <a:ln cap="flat" cmpd="sng" w="38100">
            <a:solidFill>
              <a:srgbClr val="FEC700"/>
            </a:solidFill>
            <a:prstDash val="solid"/>
            <a:miter lim="400000"/>
            <a:headEnd len="med" w="med" type="stealth"/>
            <a:tailEnd len="sm" w="sm" type="none"/>
          </a:ln>
        </p:spPr>
      </p:cxnSp>
      <p:cxnSp>
        <p:nvCxnSpPr>
          <p:cNvPr id="655" name="Google Shape;655;p80"/>
          <p:cNvCxnSpPr/>
          <p:nvPr/>
        </p:nvCxnSpPr>
        <p:spPr>
          <a:xfrm flipH="1" rot="10800000">
            <a:off x="4686634" y="2650991"/>
            <a:ext cx="1323300" cy="5700"/>
          </a:xfrm>
          <a:prstGeom prst="straightConnector1">
            <a:avLst/>
          </a:prstGeom>
          <a:noFill/>
          <a:ln cap="flat" cmpd="sng" w="50800">
            <a:solidFill>
              <a:srgbClr val="77BB41"/>
            </a:solidFill>
            <a:prstDash val="solid"/>
            <a:miter lim="400000"/>
            <a:headEnd len="med" w="med" type="stealth"/>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1"/>
          <p:cNvSpPr txBox="1"/>
          <p:nvPr>
            <p:ph type="title"/>
          </p:nvPr>
        </p:nvSpPr>
        <p:spPr>
          <a:xfrm>
            <a:off x="233775" y="593375"/>
            <a:ext cx="7592400" cy="763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GB" sz="3600"/>
              <a:t>Main Flow</a:t>
            </a:r>
            <a:endParaRPr/>
          </a:p>
        </p:txBody>
      </p:sp>
      <p:sp>
        <p:nvSpPr>
          <p:cNvPr id="661" name="Google Shape;661;p81"/>
          <p:cNvSpPr txBox="1"/>
          <p:nvPr>
            <p:ph idx="1" type="body"/>
          </p:nvPr>
        </p:nvSpPr>
        <p:spPr>
          <a:xfrm>
            <a:off x="419993" y="2211831"/>
            <a:ext cx="7333200" cy="4526100"/>
          </a:xfrm>
          <a:prstGeom prst="rect">
            <a:avLst/>
          </a:prstGeom>
          <a:noFill/>
          <a:ln>
            <a:noFill/>
          </a:ln>
        </p:spPr>
        <p:txBody>
          <a:bodyPr anchorCtr="0" anchor="t" bIns="45700" lIns="91425" spcFirstLastPara="1" rIns="91425" wrap="square" tIns="45700">
            <a:noAutofit/>
          </a:bodyPr>
          <a:lstStyle/>
          <a:p>
            <a:pPr indent="-104775" lvl="0" marL="257175" rtl="0" algn="l">
              <a:spcBef>
                <a:spcPts val="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257175" lvl="0" marL="257175" rtl="0" algn="l">
              <a:spcBef>
                <a:spcPts val="480"/>
              </a:spcBef>
              <a:spcAft>
                <a:spcPts val="0"/>
              </a:spcAft>
              <a:buClr>
                <a:srgbClr val="AAAAAA"/>
              </a:buClr>
              <a:buSzPts val="2400"/>
              <a:buChar char="●"/>
            </a:pPr>
            <a:r>
              <a:rPr lang="en-GB" sz="2400">
                <a:solidFill>
                  <a:srgbClr val="AAAAAA"/>
                </a:solidFill>
              </a:rPr>
              <a:t>Detect key points</a:t>
            </a:r>
            <a:endParaRPr/>
          </a:p>
          <a:p>
            <a:pPr indent="-257175" lvl="0" marL="257175" rtl="0" algn="l">
              <a:spcBef>
                <a:spcPts val="480"/>
              </a:spcBef>
              <a:spcAft>
                <a:spcPts val="0"/>
              </a:spcAft>
              <a:buClr>
                <a:srgbClr val="AAAAAA"/>
              </a:buClr>
              <a:buSzPts val="2400"/>
              <a:buChar char="●"/>
            </a:pPr>
            <a:r>
              <a:rPr lang="en-GB" sz="2400">
                <a:solidFill>
                  <a:srgbClr val="AAAAAA"/>
                </a:solidFill>
              </a:rPr>
              <a:t>Build the SIFT descriptors</a:t>
            </a:r>
            <a:endParaRPr/>
          </a:p>
          <a:p>
            <a:pPr indent="-257175" lvl="0" marL="257175" rtl="0" algn="l">
              <a:spcBef>
                <a:spcPts val="480"/>
              </a:spcBef>
              <a:spcAft>
                <a:spcPts val="1600"/>
              </a:spcAft>
              <a:buClr>
                <a:schemeClr val="dk1"/>
              </a:buClr>
              <a:buSzPts val="2400"/>
              <a:buChar char="●"/>
            </a:pPr>
            <a:r>
              <a:rPr lang="en-GB" sz="2400"/>
              <a:t>Match SIFT descriptors</a:t>
            </a:r>
            <a:endParaRPr/>
          </a:p>
        </p:txBody>
      </p:sp>
      <p:sp>
        <p:nvSpPr>
          <p:cNvPr id="662" name="Google Shape;662;p81"/>
          <p:cNvSpPr txBox="1"/>
          <p:nvPr>
            <p:ph idx="12" type="sldNum"/>
          </p:nvPr>
        </p:nvSpPr>
        <p:spPr>
          <a:xfrm>
            <a:off x="7592923" y="6515100"/>
            <a:ext cx="251100" cy="26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sz="1200">
                <a:solidFill>
                  <a:srgbClr val="FFFFFF"/>
                </a:solidFill>
              </a:rPr>
              <a:t>‹#›</a:t>
            </a:fld>
            <a:endParaRPr sz="1200">
              <a:solidFill>
                <a:srgbClr val="FFFFFF"/>
              </a:solidFill>
            </a:endParaRPr>
          </a:p>
        </p:txBody>
      </p:sp>
      <p:pic>
        <p:nvPicPr>
          <p:cNvPr id="663" name="Google Shape;663;p81"/>
          <p:cNvPicPr preferRelativeResize="0"/>
          <p:nvPr/>
        </p:nvPicPr>
        <p:blipFill rotWithShape="1">
          <a:blip r:embed="rId3">
            <a:alphaModFix/>
          </a:blip>
          <a:srcRect b="0" l="0" r="0" t="0"/>
          <a:stretch/>
        </p:blipFill>
        <p:spPr>
          <a:xfrm>
            <a:off x="2909661" y="1365257"/>
            <a:ext cx="2353853" cy="1485898"/>
          </a:xfrm>
          <a:prstGeom prst="rect">
            <a:avLst/>
          </a:prstGeom>
          <a:noFill/>
          <a:ln>
            <a:noFill/>
          </a:ln>
        </p:spPr>
      </p:pic>
      <p:pic>
        <p:nvPicPr>
          <p:cNvPr id="664" name="Google Shape;664;p81"/>
          <p:cNvPicPr preferRelativeResize="0"/>
          <p:nvPr/>
        </p:nvPicPr>
        <p:blipFill rotWithShape="1">
          <a:blip r:embed="rId4">
            <a:alphaModFix/>
          </a:blip>
          <a:srcRect b="0" l="0" r="0" t="0"/>
          <a:stretch/>
        </p:blipFill>
        <p:spPr>
          <a:xfrm>
            <a:off x="5512481" y="1371607"/>
            <a:ext cx="2353854" cy="1485898"/>
          </a:xfrm>
          <a:prstGeom prst="rect">
            <a:avLst/>
          </a:prstGeom>
          <a:noFill/>
          <a:ln>
            <a:noFill/>
          </a:ln>
        </p:spPr>
      </p:pic>
      <p:sp>
        <p:nvSpPr>
          <p:cNvPr id="665" name="Google Shape;665;p81"/>
          <p:cNvSpPr/>
          <p:nvPr/>
        </p:nvSpPr>
        <p:spPr>
          <a:xfrm>
            <a:off x="4878748"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66" name="Google Shape;666;p81"/>
          <p:cNvSpPr/>
          <p:nvPr/>
        </p:nvSpPr>
        <p:spPr>
          <a:xfrm>
            <a:off x="4991914"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67" name="Google Shape;667;p81"/>
          <p:cNvSpPr/>
          <p:nvPr/>
        </p:nvSpPr>
        <p:spPr>
          <a:xfrm>
            <a:off x="4652416"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68" name="Google Shape;668;p81"/>
          <p:cNvSpPr/>
          <p:nvPr/>
        </p:nvSpPr>
        <p:spPr>
          <a:xfrm>
            <a:off x="3781038"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69" name="Google Shape;669;p81"/>
          <p:cNvSpPr/>
          <p:nvPr/>
        </p:nvSpPr>
        <p:spPr>
          <a:xfrm>
            <a:off x="3939470"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0" name="Google Shape;670;p81"/>
          <p:cNvSpPr/>
          <p:nvPr/>
        </p:nvSpPr>
        <p:spPr>
          <a:xfrm>
            <a:off x="4278968"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1" name="Google Shape;671;p81"/>
          <p:cNvSpPr/>
          <p:nvPr/>
        </p:nvSpPr>
        <p:spPr>
          <a:xfrm>
            <a:off x="4550567"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2" name="Google Shape;672;p81"/>
          <p:cNvSpPr/>
          <p:nvPr/>
        </p:nvSpPr>
        <p:spPr>
          <a:xfrm>
            <a:off x="4991914"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3" name="Google Shape;673;p81"/>
          <p:cNvSpPr/>
          <p:nvPr/>
        </p:nvSpPr>
        <p:spPr>
          <a:xfrm>
            <a:off x="5184296"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4" name="Google Shape;674;p81"/>
          <p:cNvSpPr/>
          <p:nvPr/>
        </p:nvSpPr>
        <p:spPr>
          <a:xfrm>
            <a:off x="5093764"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5" name="Google Shape;675;p81"/>
          <p:cNvSpPr/>
          <p:nvPr/>
        </p:nvSpPr>
        <p:spPr>
          <a:xfrm>
            <a:off x="4754266" y="16129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6" name="Google Shape;676;p81"/>
          <p:cNvSpPr/>
          <p:nvPr/>
        </p:nvSpPr>
        <p:spPr>
          <a:xfrm>
            <a:off x="4867432" y="17399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7" name="Google Shape;677;p81"/>
          <p:cNvSpPr/>
          <p:nvPr/>
        </p:nvSpPr>
        <p:spPr>
          <a:xfrm>
            <a:off x="4754266"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8" name="Google Shape;678;p81"/>
          <p:cNvSpPr/>
          <p:nvPr/>
        </p:nvSpPr>
        <p:spPr>
          <a:xfrm>
            <a:off x="4550567"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79" name="Google Shape;679;p81"/>
          <p:cNvSpPr/>
          <p:nvPr/>
        </p:nvSpPr>
        <p:spPr>
          <a:xfrm>
            <a:off x="3577339"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0" name="Google Shape;680;p81"/>
          <p:cNvSpPr/>
          <p:nvPr/>
        </p:nvSpPr>
        <p:spPr>
          <a:xfrm>
            <a:off x="3939470"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1" name="Google Shape;681;p81"/>
          <p:cNvSpPr/>
          <p:nvPr/>
        </p:nvSpPr>
        <p:spPr>
          <a:xfrm>
            <a:off x="6349907" y="1714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2" name="Google Shape;682;p81"/>
          <p:cNvSpPr/>
          <p:nvPr/>
        </p:nvSpPr>
        <p:spPr>
          <a:xfrm>
            <a:off x="6610188"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3" name="Google Shape;683;p81"/>
          <p:cNvSpPr/>
          <p:nvPr/>
        </p:nvSpPr>
        <p:spPr>
          <a:xfrm>
            <a:off x="6802571" y="18415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4" name="Google Shape;684;p81"/>
          <p:cNvSpPr/>
          <p:nvPr/>
        </p:nvSpPr>
        <p:spPr>
          <a:xfrm>
            <a:off x="6202791" y="19431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5" name="Google Shape;685;p81"/>
          <p:cNvSpPr/>
          <p:nvPr/>
        </p:nvSpPr>
        <p:spPr>
          <a:xfrm>
            <a:off x="6349907"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6" name="Google Shape;686;p81"/>
          <p:cNvSpPr/>
          <p:nvPr/>
        </p:nvSpPr>
        <p:spPr>
          <a:xfrm>
            <a:off x="6610188" y="2438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7" name="Google Shape;687;p81"/>
          <p:cNvSpPr/>
          <p:nvPr/>
        </p:nvSpPr>
        <p:spPr>
          <a:xfrm>
            <a:off x="6870470" y="2565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8" name="Google Shape;688;p81"/>
          <p:cNvSpPr/>
          <p:nvPr/>
        </p:nvSpPr>
        <p:spPr>
          <a:xfrm>
            <a:off x="5863293" y="20828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89" name="Google Shape;689;p81"/>
          <p:cNvSpPr/>
          <p:nvPr/>
        </p:nvSpPr>
        <p:spPr>
          <a:xfrm>
            <a:off x="6157524" y="23114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90" name="Google Shape;690;p81"/>
          <p:cNvSpPr/>
          <p:nvPr/>
        </p:nvSpPr>
        <p:spPr>
          <a:xfrm>
            <a:off x="6134891" y="26035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91" name="Google Shape;691;p81"/>
          <p:cNvSpPr/>
          <p:nvPr/>
        </p:nvSpPr>
        <p:spPr>
          <a:xfrm>
            <a:off x="6712038" y="17272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92" name="Google Shape;692;p81"/>
          <p:cNvSpPr/>
          <p:nvPr/>
        </p:nvSpPr>
        <p:spPr>
          <a:xfrm>
            <a:off x="6485706" y="1701809"/>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693" name="Google Shape;693;p81"/>
          <p:cNvSpPr/>
          <p:nvPr/>
        </p:nvSpPr>
        <p:spPr>
          <a:xfrm>
            <a:off x="6361223" y="2108208"/>
            <a:ext cx="67893"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pic>
        <p:nvPicPr>
          <p:cNvPr id="694" name="Google Shape;694;p81"/>
          <p:cNvPicPr preferRelativeResize="0"/>
          <p:nvPr/>
        </p:nvPicPr>
        <p:blipFill rotWithShape="1">
          <a:blip r:embed="rId5">
            <a:alphaModFix/>
          </a:blip>
          <a:srcRect b="0" l="0" r="0" t="0"/>
          <a:stretch/>
        </p:blipFill>
        <p:spPr>
          <a:xfrm>
            <a:off x="6916960" y="3530608"/>
            <a:ext cx="1888650" cy="238125"/>
          </a:xfrm>
          <a:prstGeom prst="rect">
            <a:avLst/>
          </a:prstGeom>
          <a:noFill/>
          <a:ln>
            <a:noFill/>
          </a:ln>
        </p:spPr>
      </p:pic>
      <p:pic>
        <p:nvPicPr>
          <p:cNvPr id="695" name="Google Shape;695;p81"/>
          <p:cNvPicPr preferRelativeResize="0"/>
          <p:nvPr/>
        </p:nvPicPr>
        <p:blipFill rotWithShape="1">
          <a:blip r:embed="rId6">
            <a:alphaModFix/>
          </a:blip>
          <a:srcRect b="0" l="0" r="0" t="0"/>
          <a:stretch/>
        </p:blipFill>
        <p:spPr>
          <a:xfrm>
            <a:off x="2366464" y="3514333"/>
            <a:ext cx="1901189" cy="231279"/>
          </a:xfrm>
          <a:prstGeom prst="rect">
            <a:avLst/>
          </a:prstGeom>
          <a:noFill/>
          <a:ln>
            <a:noFill/>
          </a:ln>
        </p:spPr>
      </p:pic>
      <p:cxnSp>
        <p:nvCxnSpPr>
          <p:cNvPr id="696" name="Google Shape;696;p81"/>
          <p:cNvCxnSpPr/>
          <p:nvPr/>
        </p:nvCxnSpPr>
        <p:spPr>
          <a:xfrm flipH="1">
            <a:off x="3295866" y="2692507"/>
            <a:ext cx="1242900" cy="804600"/>
          </a:xfrm>
          <a:prstGeom prst="straightConnector1">
            <a:avLst/>
          </a:prstGeom>
          <a:noFill/>
          <a:ln cap="flat" cmpd="sng" w="38100">
            <a:solidFill>
              <a:srgbClr val="FEC700"/>
            </a:solidFill>
            <a:prstDash val="solid"/>
            <a:miter lim="400000"/>
            <a:headEnd len="med" w="med" type="stealth"/>
            <a:tailEnd len="sm" w="sm" type="none"/>
          </a:ln>
        </p:spPr>
      </p:cxnSp>
      <p:cxnSp>
        <p:nvCxnSpPr>
          <p:cNvPr id="697" name="Google Shape;697;p81"/>
          <p:cNvCxnSpPr/>
          <p:nvPr/>
        </p:nvCxnSpPr>
        <p:spPr>
          <a:xfrm>
            <a:off x="6219858" y="2740079"/>
            <a:ext cx="909300" cy="742200"/>
          </a:xfrm>
          <a:prstGeom prst="straightConnector1">
            <a:avLst/>
          </a:prstGeom>
          <a:noFill/>
          <a:ln cap="flat" cmpd="sng" w="38100">
            <a:solidFill>
              <a:srgbClr val="FEC700"/>
            </a:solidFill>
            <a:prstDash val="solid"/>
            <a:miter lim="400000"/>
            <a:headEnd len="med" w="med" type="stealth"/>
            <a:tailEnd len="sm" w="sm" type="none"/>
          </a:ln>
        </p:spPr>
      </p:cxnSp>
      <p:cxnSp>
        <p:nvCxnSpPr>
          <p:cNvPr id="698" name="Google Shape;698;p81"/>
          <p:cNvCxnSpPr/>
          <p:nvPr/>
        </p:nvCxnSpPr>
        <p:spPr>
          <a:xfrm flipH="1" rot="10800000">
            <a:off x="4686634" y="2650991"/>
            <a:ext cx="1323300" cy="5700"/>
          </a:xfrm>
          <a:prstGeom prst="straightConnector1">
            <a:avLst/>
          </a:prstGeom>
          <a:noFill/>
          <a:ln cap="flat" cmpd="sng" w="50800">
            <a:solidFill>
              <a:srgbClr val="77BB41"/>
            </a:solidFill>
            <a:prstDash val="solid"/>
            <a:miter lim="400000"/>
            <a:headEnd len="med" w="med" type="stealth"/>
            <a:tailEnd len="med" w="med" type="stealth"/>
          </a:ln>
        </p:spPr>
      </p:cxnSp>
      <p:sp>
        <p:nvSpPr>
          <p:cNvPr id="699" name="Google Shape;699;p81"/>
          <p:cNvSpPr txBox="1"/>
          <p:nvPr/>
        </p:nvSpPr>
        <p:spPr>
          <a:xfrm>
            <a:off x="1038125" y="4645025"/>
            <a:ext cx="7592400" cy="161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t>                                      &lt;- </a:t>
            </a:r>
            <a:r>
              <a:rPr lang="en-GB" sz="2200"/>
              <a:t>nearest</a:t>
            </a:r>
            <a:r>
              <a:rPr lang="en-GB" sz="2200"/>
              <a:t> neighbour search with </a:t>
            </a:r>
            <a:r>
              <a:rPr lang="en-GB" sz="2200"/>
              <a:t>euclidean</a:t>
            </a:r>
            <a:r>
              <a:rPr lang="en-GB" sz="2200"/>
              <a:t> distance. Matches are rejected if the ratio of the nearest neighbor distance to the second-nearest neighbor distance is greater than 0.8.</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2"/>
          <p:cNvSpPr txBox="1"/>
          <p:nvPr>
            <p:ph type="title"/>
          </p:nvPr>
        </p:nvSpPr>
        <p:spPr>
          <a:xfrm>
            <a:off x="233775" y="593375"/>
            <a:ext cx="7669500" cy="763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GB" sz="3600"/>
              <a:t>Main Flow</a:t>
            </a:r>
            <a:endParaRPr/>
          </a:p>
        </p:txBody>
      </p:sp>
      <p:sp>
        <p:nvSpPr>
          <p:cNvPr id="705" name="Google Shape;705;p82"/>
          <p:cNvSpPr txBox="1"/>
          <p:nvPr>
            <p:ph idx="1" type="body"/>
          </p:nvPr>
        </p:nvSpPr>
        <p:spPr>
          <a:xfrm>
            <a:off x="593500" y="2349506"/>
            <a:ext cx="7407600" cy="4526100"/>
          </a:xfrm>
          <a:prstGeom prst="rect">
            <a:avLst/>
          </a:prstGeom>
          <a:noFill/>
          <a:ln>
            <a:noFill/>
          </a:ln>
        </p:spPr>
        <p:txBody>
          <a:bodyPr anchorCtr="0" anchor="t" bIns="45700" lIns="91425" spcFirstLastPara="1" rIns="91425" wrap="square" tIns="45700">
            <a:noAutofit/>
          </a:bodyPr>
          <a:lstStyle/>
          <a:p>
            <a:pPr indent="-104775" lvl="0" marL="257175" rtl="0" algn="l">
              <a:spcBef>
                <a:spcPts val="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104775" lvl="0" marL="257175" rtl="0" algn="l">
              <a:spcBef>
                <a:spcPts val="480"/>
              </a:spcBef>
              <a:spcAft>
                <a:spcPts val="0"/>
              </a:spcAft>
              <a:buClr>
                <a:schemeClr val="dk1"/>
              </a:buClr>
              <a:buSzPts val="2400"/>
              <a:buNone/>
            </a:pPr>
            <a:r>
              <a:t/>
            </a:r>
            <a:endParaRPr/>
          </a:p>
          <a:p>
            <a:pPr indent="-257175" lvl="0" marL="257175" rtl="0" algn="l">
              <a:spcBef>
                <a:spcPts val="480"/>
              </a:spcBef>
              <a:spcAft>
                <a:spcPts val="0"/>
              </a:spcAft>
              <a:buClr>
                <a:srgbClr val="AAAAAA"/>
              </a:buClr>
              <a:buSzPts val="2400"/>
              <a:buChar char="●"/>
            </a:pPr>
            <a:r>
              <a:rPr lang="en-GB" sz="2400">
                <a:solidFill>
                  <a:srgbClr val="AAAAAA"/>
                </a:solidFill>
              </a:rPr>
              <a:t>Detect key points</a:t>
            </a:r>
            <a:endParaRPr/>
          </a:p>
          <a:p>
            <a:pPr indent="-257175" lvl="0" marL="257175" rtl="0" algn="l">
              <a:spcBef>
                <a:spcPts val="480"/>
              </a:spcBef>
              <a:spcAft>
                <a:spcPts val="0"/>
              </a:spcAft>
              <a:buClr>
                <a:srgbClr val="AAAAAA"/>
              </a:buClr>
              <a:buSzPts val="2400"/>
              <a:buChar char="●"/>
            </a:pPr>
            <a:r>
              <a:rPr lang="en-GB" sz="2400">
                <a:solidFill>
                  <a:srgbClr val="AAAAAA"/>
                </a:solidFill>
              </a:rPr>
              <a:t>Build the SIFT descriptors</a:t>
            </a:r>
            <a:endParaRPr/>
          </a:p>
          <a:p>
            <a:pPr indent="-257175" lvl="0" marL="257175" rtl="0" algn="l">
              <a:spcBef>
                <a:spcPts val="480"/>
              </a:spcBef>
              <a:spcAft>
                <a:spcPts val="0"/>
              </a:spcAft>
              <a:buClr>
                <a:srgbClr val="AAAAAA"/>
              </a:buClr>
              <a:buSzPts val="2400"/>
              <a:buChar char="●"/>
            </a:pPr>
            <a:r>
              <a:rPr lang="en-GB" sz="2400">
                <a:solidFill>
                  <a:srgbClr val="AAAAAA"/>
                </a:solidFill>
              </a:rPr>
              <a:t>Match SIFT descriptors</a:t>
            </a:r>
            <a:endParaRPr/>
          </a:p>
          <a:p>
            <a:pPr indent="-257175" lvl="0" marL="257175" rtl="0" algn="l">
              <a:spcBef>
                <a:spcPts val="480"/>
              </a:spcBef>
              <a:spcAft>
                <a:spcPts val="1600"/>
              </a:spcAft>
              <a:buClr>
                <a:schemeClr val="dk1"/>
              </a:buClr>
              <a:buSzPts val="2400"/>
              <a:buChar char="●"/>
            </a:pPr>
            <a:r>
              <a:rPr lang="en-GB" sz="2400"/>
              <a:t>Fitting the transformation with RANSAC</a:t>
            </a:r>
            <a:endParaRPr/>
          </a:p>
        </p:txBody>
      </p:sp>
      <p:sp>
        <p:nvSpPr>
          <p:cNvPr id="706" name="Google Shape;706;p82"/>
          <p:cNvSpPr txBox="1"/>
          <p:nvPr>
            <p:ph idx="12" type="sldNum"/>
          </p:nvPr>
        </p:nvSpPr>
        <p:spPr>
          <a:xfrm>
            <a:off x="7667530" y="6515100"/>
            <a:ext cx="253500" cy="26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sz="1200">
                <a:solidFill>
                  <a:srgbClr val="FFFFFF"/>
                </a:solidFill>
              </a:rPr>
              <a:t>‹#›</a:t>
            </a:fld>
            <a:endParaRPr sz="1200">
              <a:solidFill>
                <a:srgbClr val="FFFFFF"/>
              </a:solidFill>
            </a:endParaRPr>
          </a:p>
        </p:txBody>
      </p:sp>
      <p:pic>
        <p:nvPicPr>
          <p:cNvPr id="707" name="Google Shape;707;p82"/>
          <p:cNvPicPr preferRelativeResize="0"/>
          <p:nvPr/>
        </p:nvPicPr>
        <p:blipFill rotWithShape="1">
          <a:blip r:embed="rId3">
            <a:alphaModFix/>
          </a:blip>
          <a:srcRect b="0" l="0" r="0" t="0"/>
          <a:stretch/>
        </p:blipFill>
        <p:spPr>
          <a:xfrm>
            <a:off x="2936789" y="1365257"/>
            <a:ext cx="2377717" cy="1485898"/>
          </a:xfrm>
          <a:prstGeom prst="rect">
            <a:avLst/>
          </a:prstGeom>
          <a:noFill/>
          <a:ln>
            <a:noFill/>
          </a:ln>
        </p:spPr>
      </p:pic>
      <p:pic>
        <p:nvPicPr>
          <p:cNvPr id="708" name="Google Shape;708;p82"/>
          <p:cNvPicPr preferRelativeResize="0"/>
          <p:nvPr/>
        </p:nvPicPr>
        <p:blipFill rotWithShape="1">
          <a:blip r:embed="rId4">
            <a:alphaModFix/>
          </a:blip>
          <a:srcRect b="0" l="0" r="0" t="0"/>
          <a:stretch/>
        </p:blipFill>
        <p:spPr>
          <a:xfrm>
            <a:off x="5565996" y="1371607"/>
            <a:ext cx="2377717" cy="1485898"/>
          </a:xfrm>
          <a:prstGeom prst="rect">
            <a:avLst/>
          </a:prstGeom>
          <a:noFill/>
          <a:ln>
            <a:noFill/>
          </a:ln>
        </p:spPr>
      </p:pic>
      <p:sp>
        <p:nvSpPr>
          <p:cNvPr id="709" name="Google Shape;709;p82"/>
          <p:cNvSpPr/>
          <p:nvPr/>
        </p:nvSpPr>
        <p:spPr>
          <a:xfrm>
            <a:off x="4925839" y="1714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0" name="Google Shape;710;p82"/>
          <p:cNvSpPr/>
          <p:nvPr/>
        </p:nvSpPr>
        <p:spPr>
          <a:xfrm>
            <a:off x="5040152"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1" name="Google Shape;711;p82"/>
          <p:cNvSpPr/>
          <p:nvPr/>
        </p:nvSpPr>
        <p:spPr>
          <a:xfrm>
            <a:off x="4697212"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2" name="Google Shape;712;p82"/>
          <p:cNvSpPr/>
          <p:nvPr/>
        </p:nvSpPr>
        <p:spPr>
          <a:xfrm>
            <a:off x="3817000"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3" name="Google Shape;713;p82"/>
          <p:cNvSpPr/>
          <p:nvPr/>
        </p:nvSpPr>
        <p:spPr>
          <a:xfrm>
            <a:off x="3977039" y="20828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4" name="Google Shape;714;p82"/>
          <p:cNvSpPr/>
          <p:nvPr/>
        </p:nvSpPr>
        <p:spPr>
          <a:xfrm>
            <a:off x="4319979" y="20828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5" name="Google Shape;715;p82"/>
          <p:cNvSpPr/>
          <p:nvPr/>
        </p:nvSpPr>
        <p:spPr>
          <a:xfrm>
            <a:off x="4594330" y="2311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6" name="Google Shape;716;p82"/>
          <p:cNvSpPr/>
          <p:nvPr/>
        </p:nvSpPr>
        <p:spPr>
          <a:xfrm>
            <a:off x="5040152" y="2311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7" name="Google Shape;717;p82"/>
          <p:cNvSpPr/>
          <p:nvPr/>
        </p:nvSpPr>
        <p:spPr>
          <a:xfrm>
            <a:off x="5234485"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8" name="Google Shape;718;p82"/>
          <p:cNvSpPr/>
          <p:nvPr/>
        </p:nvSpPr>
        <p:spPr>
          <a:xfrm>
            <a:off x="5143034" y="1714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19" name="Google Shape;719;p82"/>
          <p:cNvSpPr/>
          <p:nvPr/>
        </p:nvSpPr>
        <p:spPr>
          <a:xfrm>
            <a:off x="4800094" y="16129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0" name="Google Shape;720;p82"/>
          <p:cNvSpPr/>
          <p:nvPr/>
        </p:nvSpPr>
        <p:spPr>
          <a:xfrm>
            <a:off x="4914408" y="17399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1" name="Google Shape;721;p82"/>
          <p:cNvSpPr/>
          <p:nvPr/>
        </p:nvSpPr>
        <p:spPr>
          <a:xfrm>
            <a:off x="4800094" y="20828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2" name="Google Shape;722;p82"/>
          <p:cNvSpPr/>
          <p:nvPr/>
        </p:nvSpPr>
        <p:spPr>
          <a:xfrm>
            <a:off x="4594330" y="26035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3" name="Google Shape;723;p82"/>
          <p:cNvSpPr/>
          <p:nvPr/>
        </p:nvSpPr>
        <p:spPr>
          <a:xfrm>
            <a:off x="3611236" y="2311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4" name="Google Shape;724;p82"/>
          <p:cNvSpPr/>
          <p:nvPr/>
        </p:nvSpPr>
        <p:spPr>
          <a:xfrm>
            <a:off x="3977039" y="26035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FF4013"/>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5" name="Google Shape;725;p82"/>
          <p:cNvSpPr/>
          <p:nvPr/>
        </p:nvSpPr>
        <p:spPr>
          <a:xfrm>
            <a:off x="6411912" y="1714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6" name="Google Shape;726;p82"/>
          <p:cNvSpPr/>
          <p:nvPr/>
        </p:nvSpPr>
        <p:spPr>
          <a:xfrm>
            <a:off x="6674832"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7" name="Google Shape;727;p82"/>
          <p:cNvSpPr/>
          <p:nvPr/>
        </p:nvSpPr>
        <p:spPr>
          <a:xfrm>
            <a:off x="6869165" y="18415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8" name="Google Shape;728;p82"/>
          <p:cNvSpPr/>
          <p:nvPr/>
        </p:nvSpPr>
        <p:spPr>
          <a:xfrm>
            <a:off x="6263305" y="19431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29" name="Google Shape;729;p82"/>
          <p:cNvSpPr/>
          <p:nvPr/>
        </p:nvSpPr>
        <p:spPr>
          <a:xfrm>
            <a:off x="6411912" y="2311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0" name="Google Shape;730;p82"/>
          <p:cNvSpPr/>
          <p:nvPr/>
        </p:nvSpPr>
        <p:spPr>
          <a:xfrm>
            <a:off x="6674832" y="2438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1" name="Google Shape;731;p82"/>
          <p:cNvSpPr/>
          <p:nvPr/>
        </p:nvSpPr>
        <p:spPr>
          <a:xfrm>
            <a:off x="6937753" y="2565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2" name="Google Shape;732;p82"/>
          <p:cNvSpPr/>
          <p:nvPr/>
        </p:nvSpPr>
        <p:spPr>
          <a:xfrm>
            <a:off x="5920365" y="20828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3" name="Google Shape;733;p82"/>
          <p:cNvSpPr/>
          <p:nvPr/>
        </p:nvSpPr>
        <p:spPr>
          <a:xfrm>
            <a:off x="6217579" y="23114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4" name="Google Shape;734;p82"/>
          <p:cNvSpPr/>
          <p:nvPr/>
        </p:nvSpPr>
        <p:spPr>
          <a:xfrm>
            <a:off x="6194717" y="26035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5" name="Google Shape;735;p82"/>
          <p:cNvSpPr/>
          <p:nvPr/>
        </p:nvSpPr>
        <p:spPr>
          <a:xfrm>
            <a:off x="6777714" y="17272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6" name="Google Shape;736;p82"/>
          <p:cNvSpPr/>
          <p:nvPr/>
        </p:nvSpPr>
        <p:spPr>
          <a:xfrm>
            <a:off x="6549088" y="1701809"/>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737" name="Google Shape;737;p82"/>
          <p:cNvSpPr/>
          <p:nvPr/>
        </p:nvSpPr>
        <p:spPr>
          <a:xfrm>
            <a:off x="6423343" y="2108208"/>
            <a:ext cx="68581" cy="889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25400">
            <a:solidFill>
              <a:srgbClr val="0061FF"/>
            </a:solidFill>
            <a:prstDash val="solid"/>
            <a:miter lim="400000"/>
            <a:headEnd len="sm" w="sm" type="none"/>
            <a:tailEnd len="sm" w="sm" type="none"/>
          </a:ln>
        </p:spPr>
        <p:txBody>
          <a:bodyPr anchorCtr="0" anchor="t" bIns="38100" lIns="38100" spcFirstLastPara="1" rIns="38100" wrap="square" tIns="38100">
            <a:noAutofit/>
          </a:bodyPr>
          <a:lstStyle/>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pic>
        <p:nvPicPr>
          <p:cNvPr id="738" name="Google Shape;738;p82"/>
          <p:cNvPicPr preferRelativeResize="0"/>
          <p:nvPr/>
        </p:nvPicPr>
        <p:blipFill rotWithShape="1">
          <a:blip r:embed="rId5">
            <a:alphaModFix/>
          </a:blip>
          <a:srcRect b="0" l="0" r="0" t="0"/>
          <a:stretch/>
        </p:blipFill>
        <p:spPr>
          <a:xfrm>
            <a:off x="6984714" y="3530608"/>
            <a:ext cx="1907797" cy="238125"/>
          </a:xfrm>
          <a:prstGeom prst="rect">
            <a:avLst/>
          </a:prstGeom>
          <a:noFill/>
          <a:ln>
            <a:noFill/>
          </a:ln>
        </p:spPr>
      </p:pic>
      <p:pic>
        <p:nvPicPr>
          <p:cNvPr id="739" name="Google Shape;739;p82"/>
          <p:cNvPicPr preferRelativeResize="0"/>
          <p:nvPr/>
        </p:nvPicPr>
        <p:blipFill rotWithShape="1">
          <a:blip r:embed="rId6">
            <a:alphaModFix/>
          </a:blip>
          <a:srcRect b="0" l="0" r="0" t="0"/>
          <a:stretch/>
        </p:blipFill>
        <p:spPr>
          <a:xfrm>
            <a:off x="2388085" y="3514333"/>
            <a:ext cx="1920463" cy="231279"/>
          </a:xfrm>
          <a:prstGeom prst="rect">
            <a:avLst/>
          </a:prstGeom>
          <a:noFill/>
          <a:ln>
            <a:noFill/>
          </a:ln>
        </p:spPr>
      </p:pic>
      <p:cxnSp>
        <p:nvCxnSpPr>
          <p:cNvPr id="740" name="Google Shape;740;p82"/>
          <p:cNvCxnSpPr/>
          <p:nvPr/>
        </p:nvCxnSpPr>
        <p:spPr>
          <a:xfrm flipH="1">
            <a:off x="3326910" y="2692507"/>
            <a:ext cx="1255500" cy="804600"/>
          </a:xfrm>
          <a:prstGeom prst="straightConnector1">
            <a:avLst/>
          </a:prstGeom>
          <a:noFill/>
          <a:ln cap="flat" cmpd="sng" w="38100">
            <a:solidFill>
              <a:srgbClr val="FEC700"/>
            </a:solidFill>
            <a:prstDash val="solid"/>
            <a:miter lim="400000"/>
            <a:headEnd len="med" w="med" type="stealth"/>
            <a:tailEnd len="sm" w="sm" type="none"/>
          </a:ln>
        </p:spPr>
      </p:cxnSp>
      <p:cxnSp>
        <p:nvCxnSpPr>
          <p:cNvPr id="741" name="Google Shape;741;p82"/>
          <p:cNvCxnSpPr/>
          <p:nvPr/>
        </p:nvCxnSpPr>
        <p:spPr>
          <a:xfrm>
            <a:off x="6280544" y="2740079"/>
            <a:ext cx="918600" cy="742200"/>
          </a:xfrm>
          <a:prstGeom prst="straightConnector1">
            <a:avLst/>
          </a:prstGeom>
          <a:noFill/>
          <a:ln cap="flat" cmpd="sng" w="38100">
            <a:solidFill>
              <a:srgbClr val="FEC700"/>
            </a:solidFill>
            <a:prstDash val="solid"/>
            <a:miter lim="400000"/>
            <a:headEnd len="med" w="med" type="stealth"/>
            <a:tailEnd len="sm" w="sm" type="none"/>
          </a:ln>
        </p:spPr>
      </p:cxnSp>
      <p:cxnSp>
        <p:nvCxnSpPr>
          <p:cNvPr id="742" name="Google Shape;742;p82"/>
          <p:cNvCxnSpPr/>
          <p:nvPr/>
        </p:nvCxnSpPr>
        <p:spPr>
          <a:xfrm flipH="1" rot="10800000">
            <a:off x="4731777" y="2650991"/>
            <a:ext cx="1336800" cy="5700"/>
          </a:xfrm>
          <a:prstGeom prst="straightConnector1">
            <a:avLst/>
          </a:prstGeom>
          <a:noFill/>
          <a:ln cap="flat" cmpd="sng" w="50800">
            <a:solidFill>
              <a:srgbClr val="77BB41"/>
            </a:solidFill>
            <a:prstDash val="solid"/>
            <a:miter lim="400000"/>
            <a:headEnd len="med" w="med" type="stealth"/>
            <a:tailEnd len="med" w="med" type="stealth"/>
          </a:ln>
        </p:spPr>
      </p:cxnSp>
      <p:pic>
        <p:nvPicPr>
          <p:cNvPr id="743" name="Google Shape;743;p82"/>
          <p:cNvPicPr preferRelativeResize="0"/>
          <p:nvPr/>
        </p:nvPicPr>
        <p:blipFill rotWithShape="1">
          <a:blip r:embed="rId7">
            <a:alphaModFix/>
          </a:blip>
          <a:srcRect b="0" l="0" r="0" t="0"/>
          <a:stretch/>
        </p:blipFill>
        <p:spPr>
          <a:xfrm>
            <a:off x="5588860" y="4388914"/>
            <a:ext cx="2754951" cy="9564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3"/>
          <p:cNvSpPr txBox="1"/>
          <p:nvPr>
            <p:ph type="title"/>
          </p:nvPr>
        </p:nvSpPr>
        <p:spPr>
          <a:xfrm>
            <a:off x="233775" y="593367"/>
            <a:ext cx="6390450" cy="763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GB" sz="3600"/>
              <a:t>RANSAC</a:t>
            </a:r>
            <a:endParaRPr/>
          </a:p>
        </p:txBody>
      </p:sp>
      <p:sp>
        <p:nvSpPr>
          <p:cNvPr id="749" name="Google Shape;749;p83"/>
          <p:cNvSpPr txBox="1"/>
          <p:nvPr>
            <p:ph idx="1" type="body"/>
          </p:nvPr>
        </p:nvSpPr>
        <p:spPr>
          <a:xfrm>
            <a:off x="233775" y="1536625"/>
            <a:ext cx="8543400" cy="9462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GB" sz="2800"/>
              <a:t>There are many outliers in keypoints matching</a:t>
            </a:r>
            <a:endParaRPr sz="2800"/>
          </a:p>
          <a:p>
            <a:pPr indent="0" lvl="0" marL="457200" rtl="0" algn="l">
              <a:spcBef>
                <a:spcPts val="1600"/>
              </a:spcBef>
              <a:spcAft>
                <a:spcPts val="1600"/>
              </a:spcAft>
              <a:buNone/>
            </a:pPr>
            <a:r>
              <a:t/>
            </a:r>
            <a:endParaRPr sz="2800"/>
          </a:p>
        </p:txBody>
      </p:sp>
      <p:sp>
        <p:nvSpPr>
          <p:cNvPr id="750" name="Google Shape;750;p83"/>
          <p:cNvSpPr txBox="1"/>
          <p:nvPr>
            <p:ph idx="12" type="sldNum"/>
          </p:nvPr>
        </p:nvSpPr>
        <p:spPr>
          <a:xfrm>
            <a:off x="6427852" y="6515100"/>
            <a:ext cx="211225" cy="26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sz="1200">
                <a:solidFill>
                  <a:srgbClr val="FFFFFF"/>
                </a:solidFill>
              </a:rPr>
              <a:t>‹#›</a:t>
            </a:fld>
            <a:endParaRPr sz="1200">
              <a:solidFill>
                <a:srgbClr val="FFFFFF"/>
              </a:solidFill>
            </a:endParaRPr>
          </a:p>
        </p:txBody>
      </p:sp>
      <p:pic>
        <p:nvPicPr>
          <p:cNvPr id="751" name="Google Shape;751;p83"/>
          <p:cNvPicPr preferRelativeResize="0"/>
          <p:nvPr/>
        </p:nvPicPr>
        <p:blipFill>
          <a:blip r:embed="rId3">
            <a:alphaModFix/>
          </a:blip>
          <a:stretch>
            <a:fillRect/>
          </a:stretch>
        </p:blipFill>
        <p:spPr>
          <a:xfrm>
            <a:off x="4332025" y="2482850"/>
            <a:ext cx="4811974" cy="3608975"/>
          </a:xfrm>
          <a:prstGeom prst="rect">
            <a:avLst/>
          </a:prstGeom>
          <a:noFill/>
          <a:ln>
            <a:noFill/>
          </a:ln>
        </p:spPr>
      </p:pic>
      <p:sp>
        <p:nvSpPr>
          <p:cNvPr id="752" name="Google Shape;752;p83"/>
          <p:cNvSpPr txBox="1"/>
          <p:nvPr/>
        </p:nvSpPr>
        <p:spPr>
          <a:xfrm>
            <a:off x="657125" y="2239375"/>
            <a:ext cx="3675000" cy="38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t>Solution:</a:t>
            </a:r>
            <a:endParaRPr sz="2000"/>
          </a:p>
          <a:p>
            <a:pPr indent="-355600" lvl="0" marL="457200" rtl="0" algn="l">
              <a:lnSpc>
                <a:spcPct val="115000"/>
              </a:lnSpc>
              <a:spcBef>
                <a:spcPts val="0"/>
              </a:spcBef>
              <a:spcAft>
                <a:spcPts val="0"/>
              </a:spcAft>
              <a:buSzPts val="2000"/>
              <a:buAutoNum type="arabicPeriod"/>
            </a:pPr>
            <a:r>
              <a:rPr lang="en-GB" sz="2000"/>
              <a:t>Sample n random matches</a:t>
            </a:r>
            <a:endParaRPr sz="2000"/>
          </a:p>
          <a:p>
            <a:pPr indent="-355600" lvl="0" marL="457200" rtl="0" algn="l">
              <a:lnSpc>
                <a:spcPct val="115000"/>
              </a:lnSpc>
              <a:spcBef>
                <a:spcPts val="0"/>
              </a:spcBef>
              <a:spcAft>
                <a:spcPts val="0"/>
              </a:spcAft>
              <a:buSzPts val="2000"/>
              <a:buAutoNum type="arabicPeriod"/>
            </a:pPr>
            <a:r>
              <a:rPr lang="en-GB" sz="2000"/>
              <a:t>Estimate from them </a:t>
            </a:r>
            <a:r>
              <a:rPr lang="en-GB" sz="2000"/>
              <a:t>transform</a:t>
            </a:r>
            <a:r>
              <a:rPr lang="en-GB" sz="2000"/>
              <a:t> </a:t>
            </a:r>
            <a:r>
              <a:rPr lang="en-GB" sz="2000"/>
              <a:t>parameters</a:t>
            </a:r>
            <a:endParaRPr sz="2000"/>
          </a:p>
          <a:p>
            <a:pPr indent="-355600" lvl="0" marL="457200" rtl="0" algn="l">
              <a:lnSpc>
                <a:spcPct val="115000"/>
              </a:lnSpc>
              <a:spcBef>
                <a:spcPts val="0"/>
              </a:spcBef>
              <a:spcAft>
                <a:spcPts val="0"/>
              </a:spcAft>
              <a:buSzPts val="2000"/>
              <a:buAutoNum type="arabicPeriod"/>
            </a:pPr>
            <a:r>
              <a:rPr lang="en-GB" sz="2000"/>
              <a:t>Count number inliers</a:t>
            </a:r>
            <a:endParaRPr sz="2000"/>
          </a:p>
          <a:p>
            <a:pPr indent="-355600" lvl="0" marL="457200" rtl="0" algn="l">
              <a:lnSpc>
                <a:spcPct val="115000"/>
              </a:lnSpc>
              <a:spcBef>
                <a:spcPts val="0"/>
              </a:spcBef>
              <a:spcAft>
                <a:spcPts val="0"/>
              </a:spcAft>
              <a:buSzPts val="2000"/>
              <a:buAutoNum type="arabicPeriod"/>
            </a:pPr>
            <a:r>
              <a:rPr lang="en-GB" sz="2000"/>
              <a:t>Choose best set of parameters based on 3.</a:t>
            </a:r>
            <a:endParaRPr sz="2000"/>
          </a:p>
          <a:p>
            <a:pPr indent="-355600" lvl="0" marL="457200" rtl="0" algn="l">
              <a:lnSpc>
                <a:spcPct val="115000"/>
              </a:lnSpc>
              <a:spcBef>
                <a:spcPts val="0"/>
              </a:spcBef>
              <a:spcAft>
                <a:spcPts val="0"/>
              </a:spcAft>
              <a:buSzPts val="2000"/>
              <a:buAutoNum type="arabicPeriod"/>
            </a:pPr>
            <a:r>
              <a:rPr lang="en-GB" sz="2000"/>
              <a:t>Reestimate transformation on all the inliers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nvSpPr>
        <p:spPr>
          <a:xfrm>
            <a:off x="826800" y="3228900"/>
            <a:ext cx="2456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5801E"/>
              </a:solidFill>
              <a:latin typeface="Arial"/>
              <a:ea typeface="Arial"/>
              <a:cs typeface="Arial"/>
              <a:sym typeface="Arial"/>
            </a:endParaRPr>
          </a:p>
        </p:txBody>
      </p:sp>
      <p:pic>
        <p:nvPicPr>
          <p:cNvPr id="189" name="Google Shape;189;p36"/>
          <p:cNvPicPr preferRelativeResize="0"/>
          <p:nvPr/>
        </p:nvPicPr>
        <p:blipFill rotWithShape="1">
          <a:blip r:embed="rId3">
            <a:alphaModFix/>
          </a:blip>
          <a:srcRect b="9518" l="12080" r="0" t="0"/>
          <a:stretch/>
        </p:blipFill>
        <p:spPr>
          <a:xfrm>
            <a:off x="5272698" y="1614063"/>
            <a:ext cx="3718775" cy="3707773"/>
          </a:xfrm>
          <a:prstGeom prst="rect">
            <a:avLst/>
          </a:prstGeom>
          <a:noFill/>
          <a:ln>
            <a:noFill/>
          </a:ln>
        </p:spPr>
      </p:pic>
      <p:pic>
        <p:nvPicPr>
          <p:cNvPr id="190" name="Google Shape;190;p36"/>
          <p:cNvPicPr preferRelativeResize="0"/>
          <p:nvPr/>
        </p:nvPicPr>
        <p:blipFill>
          <a:blip r:embed="rId4">
            <a:alphaModFix/>
          </a:blip>
          <a:stretch>
            <a:fillRect/>
          </a:stretch>
        </p:blipFill>
        <p:spPr>
          <a:xfrm>
            <a:off x="479425" y="1815875"/>
            <a:ext cx="4250225" cy="3329500"/>
          </a:xfrm>
          <a:prstGeom prst="rect">
            <a:avLst/>
          </a:prstGeom>
          <a:noFill/>
          <a:ln>
            <a:noFill/>
          </a:ln>
        </p:spPr>
      </p:pic>
      <p:sp>
        <p:nvSpPr>
          <p:cNvPr id="191" name="Google Shape;191;p36"/>
          <p:cNvSpPr txBox="1"/>
          <p:nvPr>
            <p:ph type="title"/>
          </p:nvPr>
        </p:nvSpPr>
        <p:spPr>
          <a:xfrm>
            <a:off x="479425" y="284163"/>
            <a:ext cx="8200800" cy="706500"/>
          </a:xfrm>
          <a:prstGeom prst="rect">
            <a:avLst/>
          </a:prstGeom>
          <a:noFill/>
          <a:ln>
            <a:noFill/>
          </a:ln>
        </p:spPr>
        <p:txBody>
          <a:bodyPr anchorCtr="0" anchor="ctr" bIns="45700" lIns="91425" spcFirstLastPara="1" rIns="91425" wrap="square" tIns="45700">
            <a:noAutofit/>
          </a:bodyPr>
          <a:lstStyle/>
          <a:p>
            <a:pPr indent="0" lvl="0" marL="0" rtl="0" algn="l">
              <a:lnSpc>
                <a:spcPct val="166666"/>
              </a:lnSpc>
              <a:spcBef>
                <a:spcPts val="0"/>
              </a:spcBef>
              <a:spcAft>
                <a:spcPts val="0"/>
              </a:spcAft>
              <a:buClr>
                <a:schemeClr val="dk1"/>
              </a:buClr>
              <a:buSzPts val="750"/>
              <a:buFont typeface="Arial"/>
              <a:buNone/>
            </a:pPr>
            <a:r>
              <a:rPr lang="en-GB">
                <a:solidFill>
                  <a:schemeClr val="accent3"/>
                </a:solidFill>
              </a:rPr>
              <a:t>Part 3: solve sudoku</a:t>
            </a:r>
            <a:endParaRPr>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Identifying sudoku-ness</a:t>
            </a:r>
            <a:endParaRPr/>
          </a:p>
        </p:txBody>
      </p:sp>
      <p:pic>
        <p:nvPicPr>
          <p:cNvPr id="198" name="Google Shape;198;p37"/>
          <p:cNvPicPr preferRelativeResize="0"/>
          <p:nvPr/>
        </p:nvPicPr>
        <p:blipFill>
          <a:blip r:embed="rId3">
            <a:alphaModFix/>
          </a:blip>
          <a:stretch>
            <a:fillRect/>
          </a:stretch>
        </p:blipFill>
        <p:spPr>
          <a:xfrm>
            <a:off x="1052500" y="1085913"/>
            <a:ext cx="6576923" cy="55625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Identifying sudoku-ness</a:t>
            </a:r>
            <a:endParaRPr/>
          </a:p>
        </p:txBody>
      </p:sp>
      <p:pic>
        <p:nvPicPr>
          <p:cNvPr id="205" name="Google Shape;205;p38"/>
          <p:cNvPicPr preferRelativeResize="0"/>
          <p:nvPr/>
        </p:nvPicPr>
        <p:blipFill>
          <a:blip r:embed="rId3">
            <a:alphaModFix/>
          </a:blip>
          <a:stretch>
            <a:fillRect/>
          </a:stretch>
        </p:blipFill>
        <p:spPr>
          <a:xfrm>
            <a:off x="652450" y="1128763"/>
            <a:ext cx="6858000" cy="493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479425" y="284163"/>
            <a:ext cx="8162400" cy="7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Identifying sudoku-ness</a:t>
            </a:r>
            <a:endParaRPr/>
          </a:p>
        </p:txBody>
      </p:sp>
      <p:sp>
        <p:nvSpPr>
          <p:cNvPr id="212" name="Google Shape;212;p39"/>
          <p:cNvSpPr txBox="1"/>
          <p:nvPr/>
        </p:nvSpPr>
        <p:spPr>
          <a:xfrm>
            <a:off x="931325" y="1926025"/>
            <a:ext cx="7653900" cy="3411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2600"/>
          </a:p>
        </p:txBody>
      </p:sp>
      <p:pic>
        <p:nvPicPr>
          <p:cNvPr id="213" name="Google Shape;213;p39"/>
          <p:cNvPicPr preferRelativeResize="0"/>
          <p:nvPr/>
        </p:nvPicPr>
        <p:blipFill rotWithShape="1">
          <a:blip r:embed="rId3">
            <a:alphaModFix/>
          </a:blip>
          <a:srcRect b="0" l="4021" r="0" t="0"/>
          <a:stretch/>
        </p:blipFill>
        <p:spPr>
          <a:xfrm>
            <a:off x="357325" y="1354525"/>
            <a:ext cx="8786674" cy="35015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 Template_11.29.12">
  <a:themeElements>
    <a:clrScheme name="Sktech">
      <a:dk1>
        <a:srgbClr val="000000"/>
      </a:dk1>
      <a:lt1>
        <a:srgbClr val="FFFFFF"/>
      </a:lt1>
      <a:dk2>
        <a:srgbClr val="000000"/>
      </a:dk2>
      <a:lt2>
        <a:srgbClr val="D9D9D9"/>
      </a:lt2>
      <a:accent1>
        <a:srgbClr val="8E9B23"/>
      </a:accent1>
      <a:accent2>
        <a:srgbClr val="4C5412"/>
      </a:accent2>
      <a:accent3>
        <a:srgbClr val="899623"/>
      </a:accent3>
      <a:accent4>
        <a:srgbClr val="CDDA63"/>
      </a:accent4>
      <a:accent5>
        <a:srgbClr val="DAE48C"/>
      </a:accent5>
      <a:accent6>
        <a:srgbClr val="E9EFBB"/>
      </a:accent6>
      <a:hlink>
        <a:srgbClr val="92D050"/>
      </a:hlink>
      <a:folHlink>
        <a:srgbClr val="89962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